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handoutMasterIdLst>
    <p:handoutMasterId r:id="rId26"/>
  </p:handoutMasterIdLst>
  <p:sldIdLst>
    <p:sldId id="258" r:id="rId5"/>
    <p:sldId id="265" r:id="rId6"/>
    <p:sldId id="268" r:id="rId7"/>
    <p:sldId id="321" r:id="rId8"/>
    <p:sldId id="324" r:id="rId9"/>
    <p:sldId id="293" r:id="rId10"/>
    <p:sldId id="294" r:id="rId11"/>
    <p:sldId id="295" r:id="rId12"/>
    <p:sldId id="298" r:id="rId13"/>
    <p:sldId id="322" r:id="rId14"/>
    <p:sldId id="308" r:id="rId15"/>
    <p:sldId id="311" r:id="rId16"/>
    <p:sldId id="310" r:id="rId17"/>
    <p:sldId id="306" r:id="rId18"/>
    <p:sldId id="312" r:id="rId19"/>
    <p:sldId id="313" r:id="rId20"/>
    <p:sldId id="302" r:id="rId21"/>
    <p:sldId id="304" r:id="rId22"/>
    <p:sldId id="303" r:id="rId23"/>
    <p:sldId id="264" r:id="rId24"/>
  </p:sldIdLst>
  <p:sldSz cx="9144000" cy="5143500" type="screen16x9"/>
  <p:notesSz cx="7315200" cy="96012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4" autoAdjust="0"/>
    <p:restoredTop sz="94343" autoAdjust="0"/>
  </p:normalViewPr>
  <p:slideViewPr>
    <p:cSldViewPr snapToGrid="0" snapToObjects="1">
      <p:cViewPr varScale="1">
        <p:scale>
          <a:sx n="89" d="100"/>
          <a:sy n="89" d="100"/>
        </p:scale>
        <p:origin x="102" y="33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79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DACED-B78F-4F27-BE71-488B23A18550}"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C261E377-12B6-4D5A-A0D1-2A2E79AB7CEF}">
      <dgm:prSet phldrT="[Text]" custT="1"/>
      <dgm:spPr/>
      <dgm:t>
        <a:bodyPr/>
        <a:lstStyle/>
        <a:p>
          <a:r>
            <a:rPr lang="en-US" sz="4400" dirty="0">
              <a:latin typeface="Impact" pitchFamily="34" charset="0"/>
            </a:rPr>
            <a:t>DP4431</a:t>
          </a:r>
          <a:endParaRPr lang="en-US" sz="3600" dirty="0">
            <a:latin typeface="Impact" pitchFamily="34" charset="0"/>
          </a:endParaRPr>
        </a:p>
      </dgm:t>
    </dgm:pt>
    <dgm:pt modelId="{A807291D-908C-4046-AB29-2F29C0CD33D9}" type="parTrans" cxnId="{1C8B7525-8C62-4E96-B292-43831FFE990A}">
      <dgm:prSet/>
      <dgm:spPr/>
      <dgm:t>
        <a:bodyPr/>
        <a:lstStyle/>
        <a:p>
          <a:endParaRPr lang="en-US"/>
        </a:p>
      </dgm:t>
    </dgm:pt>
    <dgm:pt modelId="{1356F6E0-3B16-4A02-9B81-DD5B6DEEACA2}" type="sibTrans" cxnId="{1C8B7525-8C62-4E96-B292-43831FFE990A}">
      <dgm:prSet/>
      <dgm:spPr/>
      <dgm:t>
        <a:bodyPr/>
        <a:lstStyle/>
        <a:p>
          <a:endParaRPr lang="en-US"/>
        </a:p>
      </dgm:t>
    </dgm:pt>
    <dgm:pt modelId="{16A77069-5811-4463-B8F0-1D2F8C5EAEC0}">
      <dgm:prSet phldrT="[Text]" custT="1"/>
      <dgm:spPr/>
      <dgm:t>
        <a:bodyPr/>
        <a:lstStyle/>
        <a:p>
          <a:r>
            <a:rPr lang="en-US" sz="2000" dirty="0">
              <a:effectLst/>
              <a:latin typeface="Impact" pitchFamily="34" charset="0"/>
            </a:rPr>
            <a:t>DP5000</a:t>
          </a:r>
        </a:p>
      </dgm:t>
    </dgm:pt>
    <dgm:pt modelId="{CE1A2370-85C5-4A85-A51A-8C3715CD5467}" type="parTrans" cxnId="{9CDA0277-0C52-46A5-80BE-4D8644CA8DF0}">
      <dgm:prSet/>
      <dgm:spPr/>
      <dgm:t>
        <a:bodyPr/>
        <a:lstStyle/>
        <a:p>
          <a:endParaRPr lang="en-US"/>
        </a:p>
      </dgm:t>
    </dgm:pt>
    <dgm:pt modelId="{F889693F-D97A-466D-8522-3A3AF8475A42}" type="sibTrans" cxnId="{9CDA0277-0C52-46A5-80BE-4D8644CA8DF0}">
      <dgm:prSet/>
      <dgm:spPr/>
      <dgm:t>
        <a:bodyPr/>
        <a:lstStyle/>
        <a:p>
          <a:endParaRPr lang="en-US"/>
        </a:p>
      </dgm:t>
    </dgm:pt>
    <dgm:pt modelId="{D0239393-5AC5-48CE-B5CE-67EE827844CF}">
      <dgm:prSet phldrT="[Text]" custT="1"/>
      <dgm:spPr/>
      <dgm:t>
        <a:bodyPr/>
        <a:lstStyle/>
        <a:p>
          <a:r>
            <a:rPr lang="en-US" sz="2000" dirty="0">
              <a:latin typeface="Impact" pitchFamily="34" charset="0"/>
            </a:rPr>
            <a:t>DP2000</a:t>
          </a:r>
        </a:p>
      </dgm:t>
    </dgm:pt>
    <dgm:pt modelId="{890D2A7D-8EE4-45D9-A35A-5E5D0339F1BF}" type="parTrans" cxnId="{FFC5362E-DBFD-4B25-9779-7D1801551A45}">
      <dgm:prSet/>
      <dgm:spPr/>
      <dgm:t>
        <a:bodyPr/>
        <a:lstStyle/>
        <a:p>
          <a:endParaRPr lang="en-US"/>
        </a:p>
      </dgm:t>
    </dgm:pt>
    <dgm:pt modelId="{1D1DAF41-AF32-4681-AA81-FF134F090A8C}" type="sibTrans" cxnId="{FFC5362E-DBFD-4B25-9779-7D1801551A45}">
      <dgm:prSet/>
      <dgm:spPr/>
      <dgm:t>
        <a:bodyPr/>
        <a:lstStyle/>
        <a:p>
          <a:endParaRPr lang="en-US"/>
        </a:p>
      </dgm:t>
    </dgm:pt>
    <dgm:pt modelId="{52DE3E2E-5DE0-4203-A0B5-F97F1124A538}" type="pres">
      <dgm:prSet presAssocID="{3C7DACED-B78F-4F27-BE71-488B23A18550}" presName="Name0" presStyleCnt="0">
        <dgm:presLayoutVars>
          <dgm:chMax val="7"/>
          <dgm:dir/>
          <dgm:resizeHandles val="exact"/>
        </dgm:presLayoutVars>
      </dgm:prSet>
      <dgm:spPr/>
    </dgm:pt>
    <dgm:pt modelId="{C5AF9C8D-ECEC-4216-A271-6D4579DDD794}" type="pres">
      <dgm:prSet presAssocID="{3C7DACED-B78F-4F27-BE71-488B23A18550}" presName="ellipse1" presStyleLbl="vennNode1" presStyleIdx="0" presStyleCnt="3" custScaleX="161742" custScaleY="155841" custLinFactNeighborX="31380" custLinFactNeighborY="8580">
        <dgm:presLayoutVars>
          <dgm:bulletEnabled val="1"/>
        </dgm:presLayoutVars>
      </dgm:prSet>
      <dgm:spPr/>
      <dgm:t>
        <a:bodyPr/>
        <a:lstStyle/>
        <a:p>
          <a:endParaRPr lang="en-US"/>
        </a:p>
      </dgm:t>
    </dgm:pt>
    <dgm:pt modelId="{CFBD5CD5-FA2E-4A49-A46F-991193D2C47B}" type="pres">
      <dgm:prSet presAssocID="{3C7DACED-B78F-4F27-BE71-488B23A18550}" presName="ellipse2" presStyleLbl="vennNode1" presStyleIdx="1" presStyleCnt="3" custScaleX="89748" custScaleY="82877" custLinFactX="-18771" custLinFactNeighborX="-100000" custLinFactNeighborY="-36643">
        <dgm:presLayoutVars>
          <dgm:bulletEnabled val="1"/>
        </dgm:presLayoutVars>
      </dgm:prSet>
      <dgm:spPr/>
      <dgm:t>
        <a:bodyPr/>
        <a:lstStyle/>
        <a:p>
          <a:endParaRPr lang="en-US"/>
        </a:p>
      </dgm:t>
    </dgm:pt>
    <dgm:pt modelId="{5D8D9265-92B0-4951-9FD4-2CEE00D562C7}" type="pres">
      <dgm:prSet presAssocID="{3C7DACED-B78F-4F27-BE71-488B23A18550}" presName="ellipse3" presStyleLbl="vennNode1" presStyleIdx="2" presStyleCnt="3" custLinFactNeighborX="19608" custLinFactNeighborY="-15919">
        <dgm:presLayoutVars>
          <dgm:bulletEnabled val="1"/>
        </dgm:presLayoutVars>
      </dgm:prSet>
      <dgm:spPr/>
      <dgm:t>
        <a:bodyPr/>
        <a:lstStyle/>
        <a:p>
          <a:endParaRPr lang="en-US"/>
        </a:p>
      </dgm:t>
    </dgm:pt>
  </dgm:ptLst>
  <dgm:cxnLst>
    <dgm:cxn modelId="{1FB69511-1190-48B5-81D1-035EB6B9B652}" type="presOf" srcId="{D0239393-5AC5-48CE-B5CE-67EE827844CF}" destId="{5D8D9265-92B0-4951-9FD4-2CEE00D562C7}" srcOrd="0" destOrd="0" presId="urn:microsoft.com/office/officeart/2005/8/layout/rings+Icon"/>
    <dgm:cxn modelId="{FFC5362E-DBFD-4B25-9779-7D1801551A45}" srcId="{3C7DACED-B78F-4F27-BE71-488B23A18550}" destId="{D0239393-5AC5-48CE-B5CE-67EE827844CF}" srcOrd="2" destOrd="0" parTransId="{890D2A7D-8EE4-45D9-A35A-5E5D0339F1BF}" sibTransId="{1D1DAF41-AF32-4681-AA81-FF134F090A8C}"/>
    <dgm:cxn modelId="{1C9C8E91-76D1-4D33-9149-C070CDA2AE26}" type="presOf" srcId="{3C7DACED-B78F-4F27-BE71-488B23A18550}" destId="{52DE3E2E-5DE0-4203-A0B5-F97F1124A538}" srcOrd="0" destOrd="0" presId="urn:microsoft.com/office/officeart/2005/8/layout/rings+Icon"/>
    <dgm:cxn modelId="{9CDA0277-0C52-46A5-80BE-4D8644CA8DF0}" srcId="{3C7DACED-B78F-4F27-BE71-488B23A18550}" destId="{16A77069-5811-4463-B8F0-1D2F8C5EAEC0}" srcOrd="1" destOrd="0" parTransId="{CE1A2370-85C5-4A85-A51A-8C3715CD5467}" sibTransId="{F889693F-D97A-466D-8522-3A3AF8475A42}"/>
    <dgm:cxn modelId="{5C62F814-A216-4F6C-850C-24AFA7644BDC}" type="presOf" srcId="{C261E377-12B6-4D5A-A0D1-2A2E79AB7CEF}" destId="{C5AF9C8D-ECEC-4216-A271-6D4579DDD794}" srcOrd="0" destOrd="0" presId="urn:microsoft.com/office/officeart/2005/8/layout/rings+Icon"/>
    <dgm:cxn modelId="{1C8B7525-8C62-4E96-B292-43831FFE990A}" srcId="{3C7DACED-B78F-4F27-BE71-488B23A18550}" destId="{C261E377-12B6-4D5A-A0D1-2A2E79AB7CEF}" srcOrd="0" destOrd="0" parTransId="{A807291D-908C-4046-AB29-2F29C0CD33D9}" sibTransId="{1356F6E0-3B16-4A02-9B81-DD5B6DEEACA2}"/>
    <dgm:cxn modelId="{B4317FBA-839E-4D8F-9FF5-CEC1057B9F62}" type="presOf" srcId="{16A77069-5811-4463-B8F0-1D2F8C5EAEC0}" destId="{CFBD5CD5-FA2E-4A49-A46F-991193D2C47B}" srcOrd="0" destOrd="0" presId="urn:microsoft.com/office/officeart/2005/8/layout/rings+Icon"/>
    <dgm:cxn modelId="{FCD39B54-2B14-48ED-BB29-879DFB919B28}" type="presParOf" srcId="{52DE3E2E-5DE0-4203-A0B5-F97F1124A538}" destId="{C5AF9C8D-ECEC-4216-A271-6D4579DDD794}" srcOrd="0" destOrd="0" presId="urn:microsoft.com/office/officeart/2005/8/layout/rings+Icon"/>
    <dgm:cxn modelId="{F5929497-33BA-4881-8671-6B6E5DD5F154}" type="presParOf" srcId="{52DE3E2E-5DE0-4203-A0B5-F97F1124A538}" destId="{CFBD5CD5-FA2E-4A49-A46F-991193D2C47B}" srcOrd="1" destOrd="0" presId="urn:microsoft.com/office/officeart/2005/8/layout/rings+Icon"/>
    <dgm:cxn modelId="{0449778A-E686-43E6-96BC-6E7D0B2E4C27}" type="presParOf" srcId="{52DE3E2E-5DE0-4203-A0B5-F97F1124A538}" destId="{5D8D9265-92B0-4951-9FD4-2CEE00D562C7}"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51EA0468-18A9-B240-9A47-201209C9837F}" type="datetimeFigureOut">
              <a:rPr lang="en-US" smtClean="0"/>
              <a:t>6/5/2020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A51BE15-010E-7341-85F4-D3AD4F69FBE8}" type="slidenum">
              <a:rPr lang="en-US" smtClean="0"/>
              <a:t>‹#›</a:t>
            </a:fld>
            <a:endParaRPr lang="en-US" dirty="0"/>
          </a:p>
        </p:txBody>
      </p:sp>
    </p:spTree>
    <p:extLst>
      <p:ext uri="{BB962C8B-B14F-4D97-AF65-F5344CB8AC3E}">
        <p14:creationId xmlns:p14="http://schemas.microsoft.com/office/powerpoint/2010/main" val="238239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9DA868A-2B8F-2746-8CA7-D18C56BAB433}" type="datetimeFigureOut">
              <a:rPr lang="en-US" smtClean="0"/>
              <a:t>6/5/2020</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E172D61-8495-5B4D-88C8-20CCFAA8C13F}" type="slidenum">
              <a:rPr lang="en-US" smtClean="0"/>
              <a:t>‹#›</a:t>
            </a:fld>
            <a:endParaRPr lang="en-US" dirty="0"/>
          </a:p>
        </p:txBody>
      </p:sp>
    </p:spTree>
    <p:extLst>
      <p:ext uri="{BB962C8B-B14F-4D97-AF65-F5344CB8AC3E}">
        <p14:creationId xmlns:p14="http://schemas.microsoft.com/office/powerpoint/2010/main" val="3901110941"/>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10" algn="l" defTabSz="457154" rtl="0" eaLnBrk="1" latinLnBrk="0" hangingPunct="1">
      <a:defRPr sz="1200" kern="1200">
        <a:solidFill>
          <a:schemeClr val="tx1"/>
        </a:solidFill>
        <a:latin typeface="+mn-lt"/>
        <a:ea typeface="+mn-ea"/>
        <a:cs typeface="+mn-cs"/>
      </a:defRPr>
    </a:lvl3pPr>
    <a:lvl4pPr marL="1371464" algn="l" defTabSz="457154" rtl="0" eaLnBrk="1" latinLnBrk="0" hangingPunct="1">
      <a:defRPr sz="1200" kern="1200">
        <a:solidFill>
          <a:schemeClr val="tx1"/>
        </a:solidFill>
        <a:latin typeface="+mn-lt"/>
        <a:ea typeface="+mn-ea"/>
        <a:cs typeface="+mn-cs"/>
      </a:defRPr>
    </a:lvl4pPr>
    <a:lvl5pPr marL="1828619" algn="l" defTabSz="457154" rtl="0" eaLnBrk="1" latinLnBrk="0" hangingPunct="1">
      <a:defRPr sz="1200" kern="1200">
        <a:solidFill>
          <a:schemeClr val="tx1"/>
        </a:solidFill>
        <a:latin typeface="+mn-lt"/>
        <a:ea typeface="+mn-ea"/>
        <a:cs typeface="+mn-cs"/>
      </a:defRPr>
    </a:lvl5pPr>
    <a:lvl6pPr marL="2285772"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5"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Toutes les encres</a:t>
            </a:r>
            <a:r>
              <a:rPr lang="fr-BE" baseline="0" dirty="0"/>
              <a:t> indigo collent au primaire mais faire adhérer le </a:t>
            </a:r>
            <a:r>
              <a:rPr lang="fr-BE" baseline="0" dirty="0" err="1"/>
              <a:t>priamre</a:t>
            </a:r>
            <a:r>
              <a:rPr lang="fr-BE" baseline="0" dirty="0"/>
              <a:t> … plus compliqué qu’il n’y parait</a:t>
            </a:r>
            <a:endParaRPr lang="fr-LU" dirty="0"/>
          </a:p>
        </p:txBody>
      </p:sp>
      <p:sp>
        <p:nvSpPr>
          <p:cNvPr id="4" name="Slide Number Placeholder 3"/>
          <p:cNvSpPr>
            <a:spLocks noGrp="1"/>
          </p:cNvSpPr>
          <p:nvPr>
            <p:ph type="sldNum" sz="quarter" idx="10"/>
          </p:nvPr>
        </p:nvSpPr>
        <p:spPr/>
        <p:txBody>
          <a:bodyPr/>
          <a:lstStyle/>
          <a:p>
            <a:fld id="{887E297C-4D42-EE45-83DA-BC6D4F838F9D}" type="slidenum">
              <a:rPr lang="en-US" smtClean="0"/>
              <a:pPr/>
              <a:t>6</a:t>
            </a:fld>
            <a:endParaRPr lang="en-US"/>
          </a:p>
        </p:txBody>
      </p:sp>
    </p:spTree>
    <p:extLst>
      <p:ext uri="{BB962C8B-B14F-4D97-AF65-F5344CB8AC3E}">
        <p14:creationId xmlns:p14="http://schemas.microsoft.com/office/powerpoint/2010/main" val="12182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72D61-8495-5B4D-88C8-20CCFAA8C13F}" type="slidenum">
              <a:rPr lang="en-US" smtClean="0"/>
              <a:t>11</a:t>
            </a:fld>
            <a:endParaRPr lang="en-US" dirty="0"/>
          </a:p>
        </p:txBody>
      </p:sp>
    </p:spTree>
    <p:extLst>
      <p:ext uri="{BB962C8B-B14F-4D97-AF65-F5344CB8AC3E}">
        <p14:creationId xmlns:p14="http://schemas.microsoft.com/office/powerpoint/2010/main" val="385287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72D61-8495-5B4D-88C8-20CCFAA8C13F}" type="slidenum">
              <a:rPr lang="en-US" smtClean="0"/>
              <a:t>12</a:t>
            </a:fld>
            <a:endParaRPr lang="en-US" dirty="0"/>
          </a:p>
        </p:txBody>
      </p:sp>
    </p:spTree>
    <p:extLst>
      <p:ext uri="{BB962C8B-B14F-4D97-AF65-F5344CB8AC3E}">
        <p14:creationId xmlns:p14="http://schemas.microsoft.com/office/powerpoint/2010/main" val="3128861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356986" y="1075320"/>
            <a:ext cx="4079093" cy="1702879"/>
          </a:xfrm>
        </p:spPr>
        <p:txBody>
          <a:bodyPr anchor="b">
            <a:noAutofit/>
          </a:bodyPr>
          <a:lstStyle>
            <a:lvl1pPr algn="l">
              <a:defRPr sz="4400">
                <a:solidFill>
                  <a:schemeClr val="tx2"/>
                </a:solidFill>
                <a:latin typeface="Netto Pro Light" panose="02000500000000000000" pitchFamily="2" charset="0"/>
              </a:defRPr>
            </a:lvl1pPr>
          </a:lstStyle>
          <a:p>
            <a:r>
              <a:rPr lang="en-US" dirty="0"/>
              <a:t>Click to edit Master title style</a:t>
            </a:r>
          </a:p>
        </p:txBody>
      </p:sp>
      <p:sp>
        <p:nvSpPr>
          <p:cNvPr id="9" name="Picture Placeholder 8"/>
          <p:cNvSpPr>
            <a:spLocks noGrp="1"/>
          </p:cNvSpPr>
          <p:nvPr>
            <p:ph type="pic" sz="quarter" idx="13" hasCustomPrompt="1"/>
          </p:nvPr>
        </p:nvSpPr>
        <p:spPr>
          <a:xfrm>
            <a:off x="4754880" y="0"/>
            <a:ext cx="4389120" cy="5143500"/>
          </a:xfrm>
        </p:spPr>
        <p:txBody>
          <a:bodyPr anchor="ctr"/>
          <a:lstStyle>
            <a:lvl1pPr marL="0" indent="0" algn="ctr">
              <a:buNone/>
              <a:defRPr baseline="0"/>
            </a:lvl1pPr>
          </a:lstStyle>
          <a:p>
            <a:r>
              <a:rPr lang="en-US" dirty="0"/>
              <a:t>Click to add picture</a:t>
            </a:r>
          </a:p>
        </p:txBody>
      </p:sp>
      <p:sp>
        <p:nvSpPr>
          <p:cNvPr id="4" name="Text Placeholder 3"/>
          <p:cNvSpPr>
            <a:spLocks noGrp="1"/>
          </p:cNvSpPr>
          <p:nvPr>
            <p:ph type="body" sz="quarter" idx="14" hasCustomPrompt="1"/>
          </p:nvPr>
        </p:nvSpPr>
        <p:spPr>
          <a:xfrm>
            <a:off x="357672" y="2938272"/>
            <a:ext cx="4078522" cy="1409872"/>
          </a:xfrm>
        </p:spPr>
        <p:txBody>
          <a:bodyPr>
            <a:normAutofit/>
          </a:bodyPr>
          <a:lstStyle>
            <a:lvl1pPr marL="0" indent="0">
              <a:buNone/>
              <a:defRPr sz="1800" b="1" baseline="0">
                <a:solidFill>
                  <a:schemeClr val="tx1"/>
                </a:solidFill>
                <a:latin typeface="+mn-lt"/>
              </a:defRPr>
            </a:lvl1pPr>
          </a:lstStyle>
          <a:p>
            <a:pPr lvl="0"/>
            <a:r>
              <a:rPr lang="en-US" dirty="0"/>
              <a:t>Click to add subtitle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160" y="463561"/>
            <a:ext cx="1815297" cy="331309"/>
          </a:xfrm>
          <a:prstGeom prst="rect">
            <a:avLst/>
          </a:prstGeom>
        </p:spPr>
      </p:pic>
    </p:spTree>
    <p:extLst>
      <p:ext uri="{BB962C8B-B14F-4D97-AF65-F5344CB8AC3E}">
        <p14:creationId xmlns:p14="http://schemas.microsoft.com/office/powerpoint/2010/main" val="100203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ustry Vertical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B10D751-95AA-C340-9E48-53B2D3661E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47109" y="1046292"/>
            <a:ext cx="2656870" cy="3177882"/>
          </a:xfrm>
          <a:prstGeom prst="rect">
            <a:avLst/>
          </a:prstGeom>
        </p:spPr>
      </p:pic>
      <p:pic>
        <p:nvPicPr>
          <p:cNvPr id="17" name="Picture 16">
            <a:extLst>
              <a:ext uri="{FF2B5EF4-FFF2-40B4-BE49-F238E27FC236}">
                <a16:creationId xmlns:a16="http://schemas.microsoft.com/office/drawing/2014/main" xmlns="" id="{55195C6C-0E0D-6842-9B22-F218FA4903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29127" y="1060529"/>
            <a:ext cx="2651759" cy="3163645"/>
          </a:xfrm>
          <a:prstGeom prst="rect">
            <a:avLst/>
          </a:prstGeom>
        </p:spPr>
      </p:pic>
      <p:sp>
        <p:nvSpPr>
          <p:cNvPr id="21" name="Rectangle 20"/>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46717" y="4847241"/>
            <a:ext cx="1165636" cy="212740"/>
          </a:xfrm>
          <a:prstGeom prst="rect">
            <a:avLst/>
          </a:prstGeom>
        </p:spPr>
      </p:pic>
      <p:sp>
        <p:nvSpPr>
          <p:cNvPr id="6" name="Slide Number Placeholder 5"/>
          <p:cNvSpPr>
            <a:spLocks noGrp="1"/>
          </p:cNvSpPr>
          <p:nvPr>
            <p:ph type="sldNum" sz="quarter" idx="12"/>
          </p:nvPr>
        </p:nvSpPr>
        <p:spPr>
          <a:xfrm>
            <a:off x="231776" y="4816689"/>
            <a:ext cx="416955"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5" name="Footer Placeholder 6"/>
          <p:cNvSpPr>
            <a:spLocks noGrp="1"/>
          </p:cNvSpPr>
          <p:nvPr>
            <p:ph type="ftr" sz="quarter" idx="3"/>
          </p:nvPr>
        </p:nvSpPr>
        <p:spPr>
          <a:xfrm>
            <a:off x="685800" y="4816691"/>
            <a:ext cx="6829270"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
        <p:nvSpPr>
          <p:cNvPr id="13" name="TextBox 12"/>
          <p:cNvSpPr txBox="1"/>
          <p:nvPr userDrawn="1"/>
        </p:nvSpPr>
        <p:spPr>
          <a:xfrm>
            <a:off x="229127" y="273844"/>
            <a:ext cx="8675033" cy="584775"/>
          </a:xfrm>
          <a:prstGeom prst="rect">
            <a:avLst/>
          </a:prstGeom>
          <a:noFill/>
        </p:spPr>
        <p:txBody>
          <a:bodyPr wrap="square" rtlCol="0" anchor="ctr">
            <a:spAutoFit/>
          </a:bodyPr>
          <a:lstStyle/>
          <a:p>
            <a:r>
              <a:rPr lang="en-US" sz="3200" dirty="0">
                <a:solidFill>
                  <a:schemeClr val="tx2"/>
                </a:solidFill>
                <a:latin typeface="AvenirNext LT Pro Medium" panose="020B0604020202020204" pitchFamily="34" charset="0"/>
              </a:rPr>
              <a:t>Industry</a:t>
            </a:r>
            <a:r>
              <a:rPr lang="en-US" sz="3200" baseline="0" dirty="0">
                <a:solidFill>
                  <a:schemeClr val="tx2"/>
                </a:solidFill>
                <a:latin typeface="AvenirNext LT Pro Medium" panose="020B0604020202020204" pitchFamily="34" charset="0"/>
              </a:rPr>
              <a:t> Verticals</a:t>
            </a:r>
            <a:endParaRPr lang="en-US" sz="3200" dirty="0">
              <a:solidFill>
                <a:schemeClr val="tx2"/>
              </a:solidFill>
              <a:latin typeface="AvenirNext LT Pro Medium" panose="020B0604020202020204" pitchFamily="34" charset="0"/>
            </a:endParaRPr>
          </a:p>
        </p:txBody>
      </p:sp>
      <p:sp>
        <p:nvSpPr>
          <p:cNvPr id="16" name="Rectangle 15"/>
          <p:cNvSpPr/>
          <p:nvPr userDrawn="1"/>
        </p:nvSpPr>
        <p:spPr>
          <a:xfrm>
            <a:off x="229127" y="3901009"/>
            <a:ext cx="2654406" cy="332397"/>
          </a:xfrm>
          <a:prstGeom prst="rect">
            <a:avLst/>
          </a:prstGeom>
          <a:solidFill>
            <a:srgbClr val="FF671F">
              <a:alpha val="85098"/>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p>
        </p:txBody>
      </p:sp>
      <p:sp>
        <p:nvSpPr>
          <p:cNvPr id="25" name="TextBox 24"/>
          <p:cNvSpPr txBox="1"/>
          <p:nvPr userDrawn="1"/>
        </p:nvSpPr>
        <p:spPr>
          <a:xfrm>
            <a:off x="231775" y="3901009"/>
            <a:ext cx="2651757" cy="323165"/>
          </a:xfrm>
          <a:prstGeom prst="rect">
            <a:avLst/>
          </a:prstGeom>
          <a:noFill/>
        </p:spPr>
        <p:txBody>
          <a:bodyPr wrap="square" rtlCol="0" anchor="ctr">
            <a:spAutoFit/>
          </a:bodyPr>
          <a:lstStyle/>
          <a:p>
            <a:r>
              <a:rPr lang="en-US" sz="1500" dirty="0">
                <a:solidFill>
                  <a:schemeClr val="bg1"/>
                </a:solidFill>
                <a:latin typeface="Netto Pro" panose="02000500000000000000" pitchFamily="2" charset="0"/>
              </a:rPr>
              <a:t>COATINGS</a:t>
            </a:r>
          </a:p>
        </p:txBody>
      </p:sp>
      <p:pic>
        <p:nvPicPr>
          <p:cNvPr id="26" name="Picture 2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240764" y="1056504"/>
            <a:ext cx="2651760" cy="3171896"/>
          </a:xfrm>
          <a:prstGeom prst="rect">
            <a:avLst/>
          </a:prstGeom>
        </p:spPr>
      </p:pic>
      <p:sp>
        <p:nvSpPr>
          <p:cNvPr id="27" name="Rectangle 26"/>
          <p:cNvSpPr/>
          <p:nvPr userDrawn="1"/>
        </p:nvSpPr>
        <p:spPr>
          <a:xfrm>
            <a:off x="3238118" y="3905236"/>
            <a:ext cx="2654406" cy="332397"/>
          </a:xfrm>
          <a:prstGeom prst="rect">
            <a:avLst/>
          </a:prstGeom>
          <a:solidFill>
            <a:srgbClr val="FF671F">
              <a:alpha val="85098"/>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p>
        </p:txBody>
      </p:sp>
      <p:sp>
        <p:nvSpPr>
          <p:cNvPr id="28" name="TextBox 27"/>
          <p:cNvSpPr txBox="1"/>
          <p:nvPr userDrawn="1"/>
        </p:nvSpPr>
        <p:spPr>
          <a:xfrm>
            <a:off x="3240766" y="3905236"/>
            <a:ext cx="2651757" cy="323165"/>
          </a:xfrm>
          <a:prstGeom prst="rect">
            <a:avLst/>
          </a:prstGeom>
          <a:noFill/>
        </p:spPr>
        <p:txBody>
          <a:bodyPr wrap="square" rtlCol="0" anchor="ctr">
            <a:spAutoFit/>
          </a:bodyPr>
          <a:lstStyle/>
          <a:p>
            <a:r>
              <a:rPr lang="en-US" sz="1500" dirty="0">
                <a:solidFill>
                  <a:schemeClr val="bg1"/>
                </a:solidFill>
                <a:latin typeface="Netto Pro" panose="02000500000000000000" pitchFamily="2" charset="0"/>
              </a:rPr>
              <a:t>INDUSTRIAL</a:t>
            </a:r>
            <a:r>
              <a:rPr lang="en-US" sz="1500" baseline="0" dirty="0">
                <a:solidFill>
                  <a:schemeClr val="bg1"/>
                </a:solidFill>
                <a:latin typeface="Netto Pro" panose="02000500000000000000" pitchFamily="2" charset="0"/>
              </a:rPr>
              <a:t> MANUFACTURING</a:t>
            </a:r>
            <a:endParaRPr lang="en-US" sz="1500" dirty="0">
              <a:solidFill>
                <a:schemeClr val="bg1"/>
              </a:solidFill>
              <a:latin typeface="Netto Pro" panose="02000500000000000000" pitchFamily="2" charset="0"/>
            </a:endParaRPr>
          </a:p>
        </p:txBody>
      </p:sp>
      <p:sp>
        <p:nvSpPr>
          <p:cNvPr id="30" name="Rectangle 29"/>
          <p:cNvSpPr/>
          <p:nvPr userDrawn="1"/>
        </p:nvSpPr>
        <p:spPr>
          <a:xfrm>
            <a:off x="6249754" y="3905236"/>
            <a:ext cx="2654406" cy="332397"/>
          </a:xfrm>
          <a:prstGeom prst="rect">
            <a:avLst/>
          </a:prstGeom>
          <a:solidFill>
            <a:srgbClr val="FF671F">
              <a:alpha val="85098"/>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p>
        </p:txBody>
      </p:sp>
      <p:sp>
        <p:nvSpPr>
          <p:cNvPr id="31" name="TextBox 30"/>
          <p:cNvSpPr txBox="1"/>
          <p:nvPr userDrawn="1"/>
        </p:nvSpPr>
        <p:spPr>
          <a:xfrm>
            <a:off x="6252402" y="3905236"/>
            <a:ext cx="2651757" cy="323165"/>
          </a:xfrm>
          <a:prstGeom prst="rect">
            <a:avLst/>
          </a:prstGeom>
          <a:noFill/>
        </p:spPr>
        <p:txBody>
          <a:bodyPr wrap="square" rtlCol="0" anchor="ctr">
            <a:spAutoFit/>
          </a:bodyPr>
          <a:lstStyle/>
          <a:p>
            <a:r>
              <a:rPr lang="en-US" sz="1500" dirty="0">
                <a:solidFill>
                  <a:schemeClr val="bg1"/>
                </a:solidFill>
                <a:latin typeface="Netto Pro" panose="02000500000000000000" pitchFamily="2" charset="0"/>
              </a:rPr>
              <a:t>PRINTING &amp; PACKAGING</a:t>
            </a:r>
          </a:p>
        </p:txBody>
      </p:sp>
    </p:spTree>
    <p:extLst>
      <p:ext uri="{BB962C8B-B14F-4D97-AF65-F5344CB8AC3E}">
        <p14:creationId xmlns:p14="http://schemas.microsoft.com/office/powerpoint/2010/main" val="29932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sp>
        <p:nvSpPr>
          <p:cNvPr id="21" name="Rectangle 20"/>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6717" y="4847241"/>
            <a:ext cx="1165636" cy="212740"/>
          </a:xfrm>
          <a:prstGeom prst="rect">
            <a:avLst/>
          </a:prstGeom>
        </p:spPr>
      </p:pic>
      <p:sp>
        <p:nvSpPr>
          <p:cNvPr id="6" name="Slide Number Placeholder 5"/>
          <p:cNvSpPr>
            <a:spLocks noGrp="1"/>
          </p:cNvSpPr>
          <p:nvPr>
            <p:ph type="sldNum" sz="quarter" idx="12"/>
          </p:nvPr>
        </p:nvSpPr>
        <p:spPr>
          <a:xfrm>
            <a:off x="231776" y="4816689"/>
            <a:ext cx="416955"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5" name="Footer Placeholder 6"/>
          <p:cNvSpPr>
            <a:spLocks noGrp="1"/>
          </p:cNvSpPr>
          <p:nvPr>
            <p:ph type="ftr" sz="quarter" idx="3"/>
          </p:nvPr>
        </p:nvSpPr>
        <p:spPr>
          <a:xfrm>
            <a:off x="685800" y="4816691"/>
            <a:ext cx="6829270"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
        <p:nvSpPr>
          <p:cNvPr id="22" name="TextBox 21"/>
          <p:cNvSpPr txBox="1"/>
          <p:nvPr userDrawn="1"/>
        </p:nvSpPr>
        <p:spPr>
          <a:xfrm>
            <a:off x="229127" y="273844"/>
            <a:ext cx="8675033" cy="584775"/>
          </a:xfrm>
          <a:prstGeom prst="rect">
            <a:avLst/>
          </a:prstGeom>
          <a:noFill/>
        </p:spPr>
        <p:txBody>
          <a:bodyPr wrap="square" rtlCol="0" anchor="ctr">
            <a:spAutoFit/>
          </a:bodyPr>
          <a:lstStyle/>
          <a:p>
            <a:r>
              <a:rPr lang="en-US" sz="3200" dirty="0">
                <a:solidFill>
                  <a:schemeClr val="tx2"/>
                </a:solidFill>
                <a:latin typeface="AvenirNext LT Pro Medium" panose="020B0604020202020204" pitchFamily="34" charset="0"/>
              </a:rPr>
              <a:t>Our Values</a:t>
            </a:r>
          </a:p>
        </p:txBody>
      </p:sp>
      <p:sp>
        <p:nvSpPr>
          <p:cNvPr id="23" name="Content Placeholder 2"/>
          <p:cNvSpPr txBox="1">
            <a:spLocks/>
          </p:cNvSpPr>
          <p:nvPr userDrawn="1"/>
        </p:nvSpPr>
        <p:spPr>
          <a:xfrm>
            <a:off x="229128" y="1104901"/>
            <a:ext cx="1710884" cy="3394472"/>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4B4F54"/>
                </a:solidFill>
                <a:latin typeface="AvenirNext LT Pro Regular" panose="020B05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800"/>
              </a:spcAft>
              <a:buNone/>
            </a:pPr>
            <a:r>
              <a:rPr lang="en-US" sz="1400" b="1" dirty="0">
                <a:solidFill>
                  <a:srgbClr val="FF671F"/>
                </a:solidFill>
              </a:rPr>
              <a:t>GIVING</a:t>
            </a:r>
            <a:br>
              <a:rPr lang="en-US" sz="1400" b="1" dirty="0">
                <a:solidFill>
                  <a:srgbClr val="FF671F"/>
                </a:solidFill>
              </a:rPr>
            </a:br>
            <a:endParaRPr lang="en-US" sz="1400" b="1" dirty="0">
              <a:solidFill>
                <a:srgbClr val="FF671F"/>
              </a:solidFill>
            </a:endParaRPr>
          </a:p>
          <a:p>
            <a:pPr marL="0" indent="0" algn="r">
              <a:spcAft>
                <a:spcPts val="800"/>
              </a:spcAft>
              <a:buNone/>
            </a:pPr>
            <a:r>
              <a:rPr lang="en-US" sz="1400" b="1" dirty="0">
                <a:solidFill>
                  <a:srgbClr val="FF671F"/>
                </a:solidFill>
              </a:rPr>
              <a:t>CURIOSITY</a:t>
            </a:r>
            <a:br>
              <a:rPr lang="en-US" sz="1400" b="1" dirty="0">
                <a:solidFill>
                  <a:srgbClr val="FF671F"/>
                </a:solidFill>
              </a:rPr>
            </a:br>
            <a:endParaRPr lang="en-US" sz="1400" b="1" dirty="0">
              <a:solidFill>
                <a:srgbClr val="FF671F"/>
              </a:solidFill>
            </a:endParaRPr>
          </a:p>
          <a:p>
            <a:pPr marL="0" indent="0" algn="r">
              <a:spcAft>
                <a:spcPts val="800"/>
              </a:spcAft>
              <a:buNone/>
            </a:pPr>
            <a:r>
              <a:rPr lang="en-US" sz="1400" b="1" dirty="0">
                <a:solidFill>
                  <a:srgbClr val="FF671F"/>
                </a:solidFill>
              </a:rPr>
              <a:t>COLLABORATION</a:t>
            </a:r>
            <a:br>
              <a:rPr lang="en-US" sz="1400" b="1" dirty="0">
                <a:solidFill>
                  <a:srgbClr val="FF671F"/>
                </a:solidFill>
              </a:rPr>
            </a:br>
            <a:endParaRPr lang="en-US" sz="1400" b="1" dirty="0">
              <a:solidFill>
                <a:srgbClr val="FF671F"/>
              </a:solidFill>
            </a:endParaRPr>
          </a:p>
          <a:p>
            <a:pPr marL="0" indent="0" algn="r">
              <a:spcAft>
                <a:spcPts val="800"/>
              </a:spcAft>
              <a:buNone/>
            </a:pPr>
            <a:r>
              <a:rPr lang="en-US" sz="1400" b="1" dirty="0">
                <a:solidFill>
                  <a:srgbClr val="FF671F"/>
                </a:solidFill>
              </a:rPr>
              <a:t>SUCCESS</a:t>
            </a:r>
            <a:br>
              <a:rPr lang="en-US" sz="1400" b="1" dirty="0">
                <a:solidFill>
                  <a:srgbClr val="FF671F"/>
                </a:solidFill>
              </a:rPr>
            </a:br>
            <a:endParaRPr lang="en-US" sz="1400" b="1" dirty="0">
              <a:solidFill>
                <a:srgbClr val="FF671F"/>
              </a:solidFill>
            </a:endParaRPr>
          </a:p>
          <a:p>
            <a:pPr marL="0" indent="0" algn="r">
              <a:spcAft>
                <a:spcPts val="800"/>
              </a:spcAft>
              <a:buNone/>
            </a:pPr>
            <a:r>
              <a:rPr lang="en-US" sz="1400" b="1" dirty="0">
                <a:solidFill>
                  <a:srgbClr val="FF671F"/>
                </a:solidFill>
              </a:rPr>
              <a:t>RESPECT</a:t>
            </a:r>
            <a:br>
              <a:rPr lang="en-US" sz="1400" b="1" dirty="0">
                <a:solidFill>
                  <a:srgbClr val="FF671F"/>
                </a:solidFill>
              </a:rPr>
            </a:br>
            <a:endParaRPr lang="en-US" sz="1400" b="1" dirty="0">
              <a:solidFill>
                <a:srgbClr val="FF671F"/>
              </a:solidFill>
            </a:endParaRPr>
          </a:p>
          <a:p>
            <a:pPr marL="0" indent="0" algn="r">
              <a:spcAft>
                <a:spcPts val="800"/>
              </a:spcAft>
              <a:buNone/>
            </a:pPr>
            <a:r>
              <a:rPr lang="en-US" sz="1400" b="1" dirty="0">
                <a:solidFill>
                  <a:srgbClr val="FF671F"/>
                </a:solidFill>
              </a:rPr>
              <a:t>INTEGRITY</a:t>
            </a:r>
          </a:p>
        </p:txBody>
      </p:sp>
      <p:sp>
        <p:nvSpPr>
          <p:cNvPr id="24" name="Content Placeholder 2"/>
          <p:cNvSpPr txBox="1">
            <a:spLocks/>
          </p:cNvSpPr>
          <p:nvPr userDrawn="1"/>
        </p:nvSpPr>
        <p:spPr>
          <a:xfrm>
            <a:off x="2069757" y="1104901"/>
            <a:ext cx="6834403" cy="3394472"/>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4B4F54"/>
                </a:solidFill>
                <a:latin typeface="AvenirNext LT Pro Regular" panose="020B05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US" sz="1400" dirty="0"/>
              <a:t>We give our time, talents, and treasures to our communities. We coach, teach, mentor, and empower others.</a:t>
            </a:r>
          </a:p>
          <a:p>
            <a:pPr marL="0" indent="0">
              <a:spcAft>
                <a:spcPts val="800"/>
              </a:spcAft>
              <a:buNone/>
            </a:pPr>
            <a:r>
              <a:rPr lang="en-US" sz="1400" dirty="0"/>
              <a:t>We constantly pursue knowledge, challenge assumptions, and seek a better understanding of our connections to the world.</a:t>
            </a:r>
          </a:p>
          <a:p>
            <a:pPr marL="0" indent="0">
              <a:spcAft>
                <a:spcPts val="800"/>
              </a:spcAft>
              <a:buNone/>
            </a:pPr>
            <a:r>
              <a:rPr lang="en-US" sz="1400" dirty="0"/>
              <a:t>We are aligned and act in concert, assembling the right team at the right time. We respect and value alternative points of view.</a:t>
            </a:r>
          </a:p>
          <a:p>
            <a:pPr marL="0" indent="0">
              <a:spcAft>
                <a:spcPts val="800"/>
              </a:spcAft>
              <a:buNone/>
            </a:pPr>
            <a:r>
              <a:rPr lang="en-US" sz="1400" dirty="0"/>
              <a:t>We meet our goals with urgency and pace. We take smart risks and invest in the future. We celebrate wins and learn from failures.</a:t>
            </a:r>
          </a:p>
          <a:p>
            <a:pPr marL="0" indent="0">
              <a:spcAft>
                <a:spcPts val="800"/>
              </a:spcAft>
              <a:buNone/>
            </a:pPr>
            <a:r>
              <a:rPr lang="en-US" sz="1400" dirty="0"/>
              <a:t>We place health and safety first. We protect the environment. We value each person’s time and contribution.</a:t>
            </a:r>
          </a:p>
          <a:p>
            <a:pPr marL="0" indent="0">
              <a:spcAft>
                <a:spcPts val="800"/>
              </a:spcAft>
              <a:buNone/>
            </a:pPr>
            <a:r>
              <a:rPr lang="en-US" sz="1400" dirty="0"/>
              <a:t>We do what we say we will do, and have the courage to do what’s right. We interact with others honestly.</a:t>
            </a:r>
          </a:p>
        </p:txBody>
      </p:sp>
    </p:spTree>
    <p:extLst>
      <p:ext uri="{BB962C8B-B14F-4D97-AF65-F5344CB8AC3E}">
        <p14:creationId xmlns:p14="http://schemas.microsoft.com/office/powerpoint/2010/main" val="189727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21" name="Rectangle 20"/>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6717" y="4847241"/>
            <a:ext cx="1165636" cy="212740"/>
          </a:xfrm>
          <a:prstGeom prst="rect">
            <a:avLst/>
          </a:prstGeom>
        </p:spPr>
      </p:pic>
      <p:sp>
        <p:nvSpPr>
          <p:cNvPr id="6" name="Slide Number Placeholder 5"/>
          <p:cNvSpPr>
            <a:spLocks noGrp="1"/>
          </p:cNvSpPr>
          <p:nvPr>
            <p:ph type="sldNum" sz="quarter" idx="12"/>
          </p:nvPr>
        </p:nvSpPr>
        <p:spPr>
          <a:xfrm>
            <a:off x="231776" y="4816689"/>
            <a:ext cx="416955"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5" name="Footer Placeholder 6"/>
          <p:cNvSpPr>
            <a:spLocks noGrp="1"/>
          </p:cNvSpPr>
          <p:nvPr>
            <p:ph type="ftr" sz="quarter" idx="3"/>
          </p:nvPr>
        </p:nvSpPr>
        <p:spPr>
          <a:xfrm>
            <a:off x="685800" y="4816691"/>
            <a:ext cx="6829270"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
        <p:nvSpPr>
          <p:cNvPr id="10" name="TextBox 9"/>
          <p:cNvSpPr txBox="1"/>
          <p:nvPr userDrawn="1"/>
        </p:nvSpPr>
        <p:spPr>
          <a:xfrm>
            <a:off x="229127" y="273844"/>
            <a:ext cx="8675033" cy="584775"/>
          </a:xfrm>
          <a:prstGeom prst="rect">
            <a:avLst/>
          </a:prstGeom>
          <a:noFill/>
        </p:spPr>
        <p:txBody>
          <a:bodyPr wrap="square" rtlCol="0" anchor="ctr">
            <a:spAutoFit/>
          </a:bodyPr>
          <a:lstStyle/>
          <a:p>
            <a:r>
              <a:rPr lang="en-US" sz="3200" dirty="0">
                <a:solidFill>
                  <a:schemeClr val="tx2"/>
                </a:solidFill>
                <a:latin typeface="AvenirNext LT Pro Medium" panose="020B0604020202020204" pitchFamily="34" charset="0"/>
              </a:rPr>
              <a:t>Our Vision</a:t>
            </a:r>
          </a:p>
        </p:txBody>
      </p:sp>
      <p:sp>
        <p:nvSpPr>
          <p:cNvPr id="11" name="Content Placeholder 2"/>
          <p:cNvSpPr txBox="1">
            <a:spLocks/>
          </p:cNvSpPr>
          <p:nvPr userDrawn="1"/>
        </p:nvSpPr>
        <p:spPr>
          <a:xfrm>
            <a:off x="229128" y="1104901"/>
            <a:ext cx="4664148" cy="3394472"/>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4B4F54"/>
                </a:solidFill>
                <a:latin typeface="AvenirNext LT Pro Regular" panose="020B05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4B4F54"/>
                </a:solidFill>
                <a:latin typeface="AvenirNext LT Pro Regular" panose="020B05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4B4F54"/>
                </a:solidFill>
                <a:latin typeface="AvenirNext LT Pro Regular" panose="020B05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US" sz="1600" dirty="0"/>
              <a:t>We live our</a:t>
            </a:r>
            <a:r>
              <a:rPr lang="en-US" sz="1600" baseline="0" dirty="0"/>
              <a:t> values and strive to be our very best.</a:t>
            </a:r>
          </a:p>
          <a:p>
            <a:pPr marL="0" indent="0">
              <a:spcAft>
                <a:spcPts val="800"/>
              </a:spcAft>
              <a:buNone/>
            </a:pPr>
            <a:r>
              <a:rPr lang="en-US" sz="1600" dirty="0"/>
              <a:t>We </a:t>
            </a:r>
            <a:r>
              <a:rPr lang="en-US" sz="1600" b="1" dirty="0"/>
              <a:t>provide</a:t>
            </a:r>
            <a:r>
              <a:rPr lang="en-US" sz="1600" b="1" baseline="0" dirty="0"/>
              <a:t> innovative solutions</a:t>
            </a:r>
            <a:r>
              <a:rPr lang="en-US" sz="1600" b="0" baseline="0" dirty="0"/>
              <a:t> that improve the lives of consumers.</a:t>
            </a:r>
          </a:p>
          <a:p>
            <a:pPr marL="0" indent="0">
              <a:spcAft>
                <a:spcPts val="800"/>
              </a:spcAft>
              <a:buNone/>
            </a:pPr>
            <a:r>
              <a:rPr lang="en-US" sz="1600" b="0" baseline="0" dirty="0"/>
              <a:t>We </a:t>
            </a:r>
            <a:r>
              <a:rPr lang="en-US" sz="1600" b="1" baseline="0" dirty="0"/>
              <a:t>engage all associates</a:t>
            </a:r>
            <a:r>
              <a:rPr lang="en-US" sz="1600" b="0" baseline="0" dirty="0"/>
              <a:t> to achieve their </a:t>
            </a:r>
            <a:br>
              <a:rPr lang="en-US" sz="1600" b="0" baseline="0" dirty="0"/>
            </a:br>
            <a:r>
              <a:rPr lang="en-US" sz="1600" b="0" baseline="0" dirty="0"/>
              <a:t>full potential.</a:t>
            </a:r>
          </a:p>
          <a:p>
            <a:pPr marL="0" indent="0">
              <a:spcAft>
                <a:spcPts val="800"/>
              </a:spcAft>
              <a:buNone/>
            </a:pPr>
            <a:r>
              <a:rPr lang="en-US" sz="1600" b="0" baseline="0" dirty="0"/>
              <a:t>We </a:t>
            </a:r>
            <a:r>
              <a:rPr lang="en-US" sz="1600" b="1" baseline="0" dirty="0"/>
              <a:t>make our communities better</a:t>
            </a:r>
            <a:r>
              <a:rPr lang="en-US" sz="1600" b="0" baseline="0" dirty="0"/>
              <a:t> places to live, raise our families, and grow our business.</a:t>
            </a:r>
          </a:p>
          <a:p>
            <a:pPr marL="0" indent="0">
              <a:spcAft>
                <a:spcPts val="800"/>
              </a:spcAft>
              <a:buNone/>
            </a:pPr>
            <a:r>
              <a:rPr lang="en-US" sz="1600" b="0" baseline="0" dirty="0"/>
              <a:t>We </a:t>
            </a:r>
            <a:r>
              <a:rPr lang="en-US" sz="1600" b="1" baseline="0" dirty="0"/>
              <a:t>enrich all of our stakeholders</a:t>
            </a:r>
            <a:r>
              <a:rPr lang="en-US" sz="1600" b="0" baseline="0" dirty="0"/>
              <a:t>, now and into the future.</a:t>
            </a:r>
            <a:endParaRPr lang="en-US" sz="1600" dirty="0"/>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227847" y="1"/>
            <a:ext cx="3916154" cy="4775348"/>
          </a:xfrm>
          <a:prstGeom prst="rect">
            <a:avLst/>
          </a:prstGeom>
        </p:spPr>
      </p:pic>
    </p:spTree>
    <p:extLst>
      <p:ext uri="{BB962C8B-B14F-4D97-AF65-F5344CB8AC3E}">
        <p14:creationId xmlns:p14="http://schemas.microsoft.com/office/powerpoint/2010/main" val="37729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p:cNvSpPr>
            <a:spLocks noGrp="1"/>
          </p:cNvSpPr>
          <p:nvPr>
            <p:ph type="ctrTitle"/>
          </p:nvPr>
        </p:nvSpPr>
        <p:spPr>
          <a:xfrm>
            <a:off x="357672" y="1075320"/>
            <a:ext cx="4005688" cy="1702879"/>
          </a:xfrm>
        </p:spPr>
        <p:txBody>
          <a:bodyPr anchor="b">
            <a:normAutofit/>
          </a:bodyPr>
          <a:lstStyle>
            <a:lvl1pPr algn="l">
              <a:defRPr sz="4000">
                <a:solidFill>
                  <a:schemeClr val="tx2"/>
                </a:solidFill>
                <a:latin typeface="Netto Pro Light" panose="02000500000000000000" pitchFamily="2" charset="0"/>
              </a:defRPr>
            </a:lvl1pPr>
          </a:lstStyle>
          <a:p>
            <a:r>
              <a:rPr lang="en-US" dirty="0"/>
              <a:t>Click to edit Master title style</a:t>
            </a:r>
          </a:p>
        </p:txBody>
      </p:sp>
      <p:sp>
        <p:nvSpPr>
          <p:cNvPr id="10" name="Picture Placeholder 8"/>
          <p:cNvSpPr>
            <a:spLocks noGrp="1"/>
          </p:cNvSpPr>
          <p:nvPr>
            <p:ph type="pic" sz="quarter" idx="13" hasCustomPrompt="1"/>
          </p:nvPr>
        </p:nvSpPr>
        <p:spPr>
          <a:xfrm>
            <a:off x="4754880" y="0"/>
            <a:ext cx="4389120" cy="5143500"/>
          </a:xfrm>
        </p:spPr>
        <p:txBody>
          <a:bodyPr anchor="ctr"/>
          <a:lstStyle>
            <a:lvl1pPr marL="0" indent="0" algn="ctr">
              <a:buNone/>
              <a:defRPr baseline="0"/>
            </a:lvl1pPr>
          </a:lstStyle>
          <a:p>
            <a:r>
              <a:rPr lang="en-US" dirty="0"/>
              <a:t>Click to add picture</a:t>
            </a:r>
          </a:p>
        </p:txBody>
      </p:sp>
      <p:sp>
        <p:nvSpPr>
          <p:cNvPr id="11" name="Text Placeholder 3"/>
          <p:cNvSpPr>
            <a:spLocks noGrp="1"/>
          </p:cNvSpPr>
          <p:nvPr>
            <p:ph type="body" sz="quarter" idx="14" hasCustomPrompt="1"/>
          </p:nvPr>
        </p:nvSpPr>
        <p:spPr>
          <a:xfrm>
            <a:off x="358361" y="2864431"/>
            <a:ext cx="4005126" cy="1508101"/>
          </a:xfrm>
        </p:spPr>
        <p:txBody>
          <a:bodyPr>
            <a:normAutofit/>
          </a:bodyPr>
          <a:lstStyle>
            <a:lvl1pPr marL="0" indent="0">
              <a:buNone/>
              <a:defRPr sz="1800" b="1" baseline="0">
                <a:solidFill>
                  <a:schemeClr val="tx1"/>
                </a:solidFill>
                <a:latin typeface="+mn-lt"/>
              </a:defRPr>
            </a:lvl1pPr>
          </a:lstStyle>
          <a:p>
            <a:pPr lvl="0"/>
            <a:r>
              <a:rPr lang="en-US" dirty="0"/>
              <a:t>Click to add subtitle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850" y="504419"/>
            <a:ext cx="1815297" cy="331309"/>
          </a:xfrm>
          <a:prstGeom prst="rect">
            <a:avLst/>
          </a:prstGeom>
        </p:spPr>
      </p:pic>
    </p:spTree>
    <p:extLst>
      <p:ext uri="{BB962C8B-B14F-4D97-AF65-F5344CB8AC3E}">
        <p14:creationId xmlns:p14="http://schemas.microsoft.com/office/powerpoint/2010/main" val="43497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0737" y="4849824"/>
            <a:ext cx="1165636" cy="212740"/>
          </a:xfrm>
          <a:prstGeom prst="rect">
            <a:avLst/>
          </a:prstGeom>
        </p:spPr>
      </p:pic>
      <p:sp>
        <p:nvSpPr>
          <p:cNvPr id="4" name="Slide Number Placeholder 3"/>
          <p:cNvSpPr>
            <a:spLocks noGrp="1"/>
          </p:cNvSpPr>
          <p:nvPr>
            <p:ph type="sldNum" sz="quarter" idx="12"/>
          </p:nvPr>
        </p:nvSpPr>
        <p:spPr>
          <a:xfrm>
            <a:off x="231651" y="4816689"/>
            <a:ext cx="447972"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5" name="Footer Placeholder 6"/>
          <p:cNvSpPr>
            <a:spLocks noGrp="1"/>
          </p:cNvSpPr>
          <p:nvPr>
            <p:ph type="ftr" sz="quarter" idx="3"/>
          </p:nvPr>
        </p:nvSpPr>
        <p:spPr>
          <a:xfrm>
            <a:off x="685801" y="4816691"/>
            <a:ext cx="6843483"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Tree>
    <p:extLst>
      <p:ext uri="{BB962C8B-B14F-4D97-AF65-F5344CB8AC3E}">
        <p14:creationId xmlns:p14="http://schemas.microsoft.com/office/powerpoint/2010/main" val="372182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9DFA1983-8D1F-D64A-A409-62BE0553508E}" type="slidenum">
              <a:rPr lang="en-US" smtClean="0"/>
              <a:t>‹#›</a:t>
            </a:fld>
            <a:endParaRPr lang="en-US" dirty="0"/>
          </a:p>
        </p:txBody>
      </p:sp>
      <p:sp>
        <p:nvSpPr>
          <p:cNvPr id="6" name="Footer Placeholder 7"/>
          <p:cNvSpPr txBox="1">
            <a:spLocks/>
          </p:cNvSpPr>
          <p:nvPr userDrawn="1"/>
        </p:nvSpPr>
        <p:spPr>
          <a:xfrm>
            <a:off x="3124200" y="4869657"/>
            <a:ext cx="28956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rgbClr val="FFFF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CONFIDENTIAL</a:t>
            </a:r>
          </a:p>
        </p:txBody>
      </p:sp>
      <p:sp>
        <p:nvSpPr>
          <p:cNvPr id="7" name="Slide Number Placeholder 8"/>
          <p:cNvSpPr txBox="1">
            <a:spLocks/>
          </p:cNvSpPr>
          <p:nvPr userDrawn="1"/>
        </p:nvSpPr>
        <p:spPr>
          <a:xfrm>
            <a:off x="7010400" y="4869657"/>
            <a:ext cx="2133600" cy="273844"/>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FA1983-8D1F-D64A-A409-62BE0553508E}" type="slidenum">
              <a:rPr lang="en-US" sz="750" smtClean="0"/>
              <a:pPr/>
              <a:t>‹#›</a:t>
            </a:fld>
            <a:endParaRPr lang="en-US" sz="750" dirty="0"/>
          </a:p>
        </p:txBody>
      </p:sp>
    </p:spTree>
    <p:extLst>
      <p:ext uri="{BB962C8B-B14F-4D97-AF65-F5344CB8AC3E}">
        <p14:creationId xmlns:p14="http://schemas.microsoft.com/office/powerpoint/2010/main" val="73443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7353624" y="4904663"/>
            <a:ext cx="1939798" cy="230832"/>
          </a:xfrm>
          <a:prstGeom prst="rect">
            <a:avLst/>
          </a:prstGeom>
          <a:noFill/>
        </p:spPr>
        <p:txBody>
          <a:bodyPr wrap="square" rtlCol="0">
            <a:spAutoFit/>
          </a:bodyPr>
          <a:lstStyle/>
          <a:p>
            <a:r>
              <a:rPr lang="en-US" sz="900" dirty="0">
                <a:solidFill>
                  <a:schemeClr val="bg1"/>
                </a:solidFill>
                <a:latin typeface=" Arial"/>
                <a:cs typeface=" Arial"/>
              </a:rPr>
              <a:t>michelman.com</a:t>
            </a:r>
          </a:p>
        </p:txBody>
      </p:sp>
      <p:sp>
        <p:nvSpPr>
          <p:cNvPr id="8" name="Content Placeholder 7"/>
          <p:cNvSpPr>
            <a:spLocks noGrp="1"/>
          </p:cNvSpPr>
          <p:nvPr>
            <p:ph sz="quarter" idx="10" hasCustomPrompt="1"/>
          </p:nvPr>
        </p:nvSpPr>
        <p:spPr>
          <a:xfrm>
            <a:off x="842963" y="742950"/>
            <a:ext cx="7652659" cy="3947330"/>
          </a:xfrm>
          <a:prstGeom prst="rect">
            <a:avLst/>
          </a:prstGeom>
        </p:spPr>
        <p:txBody>
          <a:bodyPr vert="horz">
            <a:normAutofit/>
          </a:bodyPr>
          <a:lstStyle>
            <a:lvl1pPr marL="0" indent="-137160">
              <a:buNone/>
              <a:defRPr sz="1800" baseline="0">
                <a:solidFill>
                  <a:srgbClr val="595959"/>
                </a:solidFill>
                <a:latin typeface="Arial"/>
                <a:cs typeface="Arial"/>
              </a:defRPr>
            </a:lvl1pPr>
            <a:lvl2pPr marL="274320" indent="-137160">
              <a:spcBef>
                <a:spcPts val="450"/>
              </a:spcBef>
              <a:buFont typeface="Arial" panose="020B0604020202020204" pitchFamily="34" charset="0"/>
              <a:buChar char="•"/>
              <a:defRPr sz="1800">
                <a:solidFill>
                  <a:schemeClr val="tx1">
                    <a:lumMod val="65000"/>
                    <a:lumOff val="35000"/>
                  </a:schemeClr>
                </a:solidFill>
              </a:defRPr>
            </a:lvl2pPr>
            <a:lvl3pPr marL="644652" indent="-137160">
              <a:buFont typeface="Arial"/>
              <a:buChar char="•"/>
              <a:defRPr sz="1800">
                <a:solidFill>
                  <a:schemeClr val="tx1">
                    <a:lumMod val="65000"/>
                    <a:lumOff val="35000"/>
                  </a:schemeClr>
                </a:solidFill>
              </a:defRPr>
            </a:lvl3pPr>
            <a:lvl4pPr marL="925830" indent="-137160">
              <a:buFont typeface="Arial" panose="020B0604020202020204" pitchFamily="34" charset="0"/>
              <a:buChar char="•"/>
              <a:defRPr sz="1800">
                <a:solidFill>
                  <a:schemeClr val="tx1">
                    <a:lumMod val="65000"/>
                    <a:lumOff val="35000"/>
                  </a:schemeClr>
                </a:solidFill>
              </a:defRPr>
            </a:lvl4pPr>
            <a:lvl5pPr marL="1268730" indent="-137160">
              <a:buFont typeface="Arial" panose="020B0604020202020204" pitchFamily="34" charset="0"/>
              <a:buChar char="•"/>
              <a:defRPr sz="1800" baseline="0">
                <a:solidFill>
                  <a:schemeClr val="tx1">
                    <a:lumMod val="65000"/>
                    <a:lumOff val="35000"/>
                  </a:schemeClr>
                </a:solidFill>
              </a:defRPr>
            </a:lvl5pPr>
            <a:lvl6pPr marL="1611630" indent="-137160">
              <a:buFont typeface="Arial" panose="020B0604020202020204" pitchFamily="34" charset="0"/>
              <a:buChar char="•"/>
              <a:defRPr sz="1800">
                <a:solidFill>
                  <a:schemeClr val="tx1">
                    <a:lumMod val="65000"/>
                    <a:lumOff val="35000"/>
                  </a:schemeClr>
                </a:solidFill>
              </a:defRPr>
            </a:lvl6pPr>
            <a:lvl7pPr marL="1954530" indent="-137160">
              <a:buFont typeface="Arial" panose="020B0604020202020204" pitchFamily="34" charset="0"/>
              <a:buChar char="•"/>
              <a:defRPr sz="1800">
                <a:solidFill>
                  <a:schemeClr val="tx1">
                    <a:lumMod val="65000"/>
                    <a:lumOff val="35000"/>
                  </a:schemeClr>
                </a:solidFill>
              </a:defRPr>
            </a:lvl7pPr>
            <a:lvl8pPr marL="2297430" indent="-137160">
              <a:buFont typeface="Arial" panose="020B0604020202020204" pitchFamily="34" charset="0"/>
              <a:buChar char="•"/>
              <a:defRPr sz="1800">
                <a:solidFill>
                  <a:schemeClr val="tx1">
                    <a:lumMod val="65000"/>
                    <a:lumOff val="35000"/>
                  </a:schemeClr>
                </a:solidFill>
              </a:defRPr>
            </a:lvl8pPr>
            <a:lvl9pPr marL="2681478" indent="-137160">
              <a:buFont typeface="Arial"/>
              <a:buChar char="•"/>
              <a:defRPr sz="1800" baseline="0">
                <a:solidFill>
                  <a:schemeClr val="tx1">
                    <a:lumMod val="65000"/>
                    <a:lumOff val="35000"/>
                  </a:schemeClr>
                </a:solidFill>
              </a:defRPr>
            </a:lvl9pPr>
          </a:lstStyle>
          <a:p>
            <a:pPr lvl="0"/>
            <a:r>
              <a:rPr lang="en-US" dirty="0"/>
              <a:t>Body Level One</a:t>
            </a:r>
          </a:p>
          <a:p>
            <a:pPr lvl="1"/>
            <a:r>
              <a:rPr lang="en-US" dirty="0"/>
              <a:t>Bullet point</a:t>
            </a:r>
          </a:p>
          <a:p>
            <a:pPr lvl="2"/>
            <a:r>
              <a:rPr lang="en-US" dirty="0"/>
              <a:t>Bullet point</a:t>
            </a:r>
          </a:p>
          <a:p>
            <a:pPr lvl="3"/>
            <a:r>
              <a:rPr lang="en-US" dirty="0"/>
              <a:t>Bullet point</a:t>
            </a:r>
          </a:p>
          <a:p>
            <a:pPr lvl="4"/>
            <a:r>
              <a:rPr lang="en-US" dirty="0"/>
              <a:t>Bullet point</a:t>
            </a:r>
          </a:p>
          <a:p>
            <a:pPr lvl="5"/>
            <a:r>
              <a:rPr lang="en-US" dirty="0"/>
              <a:t>Bullet point</a:t>
            </a:r>
          </a:p>
          <a:p>
            <a:pPr lvl="6"/>
            <a:r>
              <a:rPr lang="en-US" dirty="0"/>
              <a:t>Bullet point</a:t>
            </a:r>
          </a:p>
          <a:p>
            <a:pPr lvl="7"/>
            <a:r>
              <a:rPr lang="en-US" dirty="0"/>
              <a:t>Bullet point</a:t>
            </a:r>
          </a:p>
          <a:p>
            <a:pPr lvl="8"/>
            <a:r>
              <a:rPr lang="en-US" dirty="0"/>
              <a:t>Bullet point</a:t>
            </a:r>
          </a:p>
          <a:p>
            <a:pPr lvl="8"/>
            <a:endParaRPr lang="en-US" dirty="0"/>
          </a:p>
        </p:txBody>
      </p:sp>
      <p:sp>
        <p:nvSpPr>
          <p:cNvPr id="10" name="Content Placeholder 9"/>
          <p:cNvSpPr>
            <a:spLocks noGrp="1"/>
          </p:cNvSpPr>
          <p:nvPr>
            <p:ph sz="quarter" idx="11" hasCustomPrompt="1"/>
          </p:nvPr>
        </p:nvSpPr>
        <p:spPr>
          <a:xfrm>
            <a:off x="842963" y="196455"/>
            <a:ext cx="7652658" cy="434578"/>
          </a:xfrm>
          <a:prstGeom prst="rect">
            <a:avLst/>
          </a:prstGeom>
        </p:spPr>
        <p:txBody>
          <a:bodyPr vert="horz"/>
          <a:lstStyle>
            <a:lvl1pPr marL="0" indent="0">
              <a:buNone/>
              <a:defRPr sz="2700">
                <a:solidFill>
                  <a:srgbClr val="595959"/>
                </a:solidFill>
                <a:latin typeface="Arial"/>
                <a:cs typeface="Arial"/>
              </a:defRPr>
            </a:lvl1pPr>
          </a:lstStyle>
          <a:p>
            <a:pPr lvl="0"/>
            <a:r>
              <a:rPr lang="en-US" dirty="0"/>
              <a:t>Topic Goes Here</a:t>
            </a:r>
          </a:p>
        </p:txBody>
      </p:sp>
      <p:sp>
        <p:nvSpPr>
          <p:cNvPr id="4" name="Date Placeholder 3"/>
          <p:cNvSpPr>
            <a:spLocks noGrp="1"/>
          </p:cNvSpPr>
          <p:nvPr>
            <p:ph type="dt" sz="half" idx="12"/>
          </p:nvPr>
        </p:nvSpPr>
        <p:spPr/>
        <p:txBody>
          <a:bodyPr/>
          <a:lstStyle/>
          <a:p>
            <a:fld id="{335199A8-3B5E-B142-BBD3-C371DDD3A7EE}" type="datetime1">
              <a:rPr lang="en-US" smtClean="0"/>
              <a:pPr/>
              <a:t>6/5/2020</a:t>
            </a:fld>
            <a:endParaRPr lang="en-US" dirty="0"/>
          </a:p>
        </p:txBody>
      </p:sp>
      <p:sp>
        <p:nvSpPr>
          <p:cNvPr id="5" name="Footer Placeholder 4"/>
          <p:cNvSpPr>
            <a:spLocks noGrp="1"/>
          </p:cNvSpPr>
          <p:nvPr>
            <p:ph type="ftr" sz="quarter" idx="13"/>
          </p:nvPr>
        </p:nvSpPr>
        <p:spPr/>
        <p:txBody>
          <a:bodyPr/>
          <a:lstStyle/>
          <a:p>
            <a:endParaRPr lang="en-US"/>
          </a:p>
        </p:txBody>
      </p:sp>
      <p:sp>
        <p:nvSpPr>
          <p:cNvPr id="7" name="Slide Number Placeholder 6"/>
          <p:cNvSpPr>
            <a:spLocks noGrp="1"/>
          </p:cNvSpPr>
          <p:nvPr>
            <p:ph type="sldNum" sz="quarter" idx="14"/>
          </p:nvPr>
        </p:nvSpPr>
        <p:spPr>
          <a:xfrm>
            <a:off x="6696075" y="4864894"/>
            <a:ext cx="2133600" cy="273844"/>
          </a:xfrm>
        </p:spPr>
        <p:txBody>
          <a:bodyPr/>
          <a:lstStyle>
            <a:lvl1pPr>
              <a:defRPr>
                <a:solidFill>
                  <a:schemeClr val="tx1">
                    <a:lumMod val="65000"/>
                    <a:lumOff val="35000"/>
                  </a:schemeClr>
                </a:solidFill>
              </a:defRPr>
            </a:lvl1pPr>
          </a:lstStyle>
          <a:p>
            <a:fld id="{E0B4420E-4C69-0D4C-90DA-1025C1626B10}" type="slidenum">
              <a:rPr lang="en-US" smtClean="0"/>
              <a:pPr/>
              <a:t>‹#›</a:t>
            </a:fld>
            <a:endParaRPr lang="en-US" dirty="0"/>
          </a:p>
        </p:txBody>
      </p:sp>
    </p:spTree>
    <p:extLst>
      <p:ext uri="{BB962C8B-B14F-4D97-AF65-F5344CB8AC3E}">
        <p14:creationId xmlns:p14="http://schemas.microsoft.com/office/powerpoint/2010/main" val="15964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3" descr="Orange bar_botto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67263"/>
            <a:ext cx="9144000" cy="405543"/>
          </a:xfrm>
          <a:prstGeom prst="rect">
            <a:avLst/>
          </a:prstGeom>
        </p:spPr>
      </p:pic>
      <p:sp>
        <p:nvSpPr>
          <p:cNvPr id="5" name="Title 1"/>
          <p:cNvSpPr>
            <a:spLocks noGrp="1"/>
          </p:cNvSpPr>
          <p:nvPr>
            <p:ph type="title"/>
          </p:nvPr>
        </p:nvSpPr>
        <p:spPr>
          <a:xfrm>
            <a:off x="457200" y="205979"/>
            <a:ext cx="8229600" cy="857250"/>
          </a:xfrm>
          <a:prstGeom prst="rect">
            <a:avLst/>
          </a:prstGeom>
        </p:spPr>
        <p:txBody>
          <a:bodyPr/>
          <a:lstStyle>
            <a:lvl1pPr>
              <a:defRPr sz="2700">
                <a:solidFill>
                  <a:srgbClr val="969696"/>
                </a:solidFill>
              </a:defRPr>
            </a:lvl1pPr>
          </a:lstStyle>
          <a:p>
            <a:r>
              <a:rPr lang="en-US"/>
              <a:t>Click to edit Master title style</a:t>
            </a:r>
            <a:endParaRPr lang="en-US" dirty="0"/>
          </a:p>
        </p:txBody>
      </p:sp>
      <p:sp>
        <p:nvSpPr>
          <p:cNvPr id="8" name="Content Placeholder 2"/>
          <p:cNvSpPr>
            <a:spLocks noGrp="1"/>
          </p:cNvSpPr>
          <p:nvPr>
            <p:ph idx="1"/>
          </p:nvPr>
        </p:nvSpPr>
        <p:spPr>
          <a:xfrm>
            <a:off x="457200" y="1200151"/>
            <a:ext cx="8229600" cy="3394472"/>
          </a:xfrm>
          <a:prstGeom prst="rect">
            <a:avLst/>
          </a:prstGeom>
        </p:spPr>
        <p:txBody>
          <a:bodyPr/>
          <a:lstStyle>
            <a:lvl1pPr>
              <a:defRPr sz="21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7158184" y="4829146"/>
            <a:ext cx="1462423" cy="219291"/>
          </a:xfrm>
          <a:prstGeom prst="rect">
            <a:avLst/>
          </a:prstGeom>
          <a:noFill/>
        </p:spPr>
        <p:txBody>
          <a:bodyPr wrap="square" rtlCol="0">
            <a:spAutoFit/>
          </a:bodyPr>
          <a:lstStyle/>
          <a:p>
            <a:pPr algn="r"/>
            <a:r>
              <a:rPr lang="en-US" sz="825" dirty="0" err="1">
                <a:solidFill>
                  <a:schemeClr val="bg1"/>
                </a:solidFill>
                <a:latin typeface="Netto Offc"/>
                <a:cs typeface="Netto Offc"/>
              </a:rPr>
              <a:t>michelman.com</a:t>
            </a:r>
            <a:endParaRPr lang="en-US" sz="825" dirty="0">
              <a:solidFill>
                <a:schemeClr val="bg1"/>
              </a:solidFill>
              <a:latin typeface="Netto Offc"/>
              <a:cs typeface="Netto Offc"/>
            </a:endParaRPr>
          </a:p>
        </p:txBody>
      </p:sp>
      <p:sp>
        <p:nvSpPr>
          <p:cNvPr id="6" name="Slide Number Placeholder 5"/>
          <p:cNvSpPr>
            <a:spLocks noGrp="1"/>
          </p:cNvSpPr>
          <p:nvPr>
            <p:ph type="sldNum" sz="quarter" idx="12"/>
          </p:nvPr>
        </p:nvSpPr>
        <p:spPr>
          <a:xfrm>
            <a:off x="6891866" y="4836450"/>
            <a:ext cx="2133600" cy="273844"/>
          </a:xfrm>
        </p:spPr>
        <p:txBody>
          <a:bodyPr/>
          <a:lstStyle/>
          <a:p>
            <a:fld id="{B86102DD-FD01-7D46-BDD7-7C3DB6357A54}" type="slidenum">
              <a:rPr lang="en-US" smtClean="0"/>
              <a:t>‹#›</a:t>
            </a:fld>
            <a:endParaRPr lang="en-US"/>
          </a:p>
        </p:txBody>
      </p:sp>
    </p:spTree>
    <p:extLst>
      <p:ext uri="{BB962C8B-B14F-4D97-AF65-F5344CB8AC3E}">
        <p14:creationId xmlns:p14="http://schemas.microsoft.com/office/powerpoint/2010/main" val="125821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fidential)">
    <p:spTree>
      <p:nvGrpSpPr>
        <p:cNvPr id="1" name=""/>
        <p:cNvGrpSpPr/>
        <p:nvPr/>
      </p:nvGrpSpPr>
      <p:grpSpPr>
        <a:xfrm>
          <a:off x="0" y="0"/>
          <a:ext cx="0" cy="0"/>
          <a:chOff x="0" y="0"/>
          <a:chExt cx="0" cy="0"/>
        </a:xfrm>
      </p:grpSpPr>
      <p:sp>
        <p:nvSpPr>
          <p:cNvPr id="4" name="TextBox 3"/>
          <p:cNvSpPr txBox="1"/>
          <p:nvPr userDrawn="1"/>
        </p:nvSpPr>
        <p:spPr>
          <a:xfrm>
            <a:off x="337522" y="4154411"/>
            <a:ext cx="405341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800" dirty="0">
                <a:solidFill>
                  <a:srgbClr val="A7A8AA"/>
                </a:solidFill>
              </a:rPr>
              <a:t>This document contains trade secrets or otherwise confidential information owned by Michelman, Inc.  Access to and use of this information is strictly limited and controlled by Michelman, Inc.  This document may not be copied, distributed or otherwise disclosed except where expressly authorized by Michelman, Inc.</a:t>
            </a:r>
          </a:p>
        </p:txBody>
      </p:sp>
      <p:sp>
        <p:nvSpPr>
          <p:cNvPr id="7" name="Title 1"/>
          <p:cNvSpPr>
            <a:spLocks noGrp="1"/>
          </p:cNvSpPr>
          <p:nvPr>
            <p:ph type="ctrTitle"/>
          </p:nvPr>
        </p:nvSpPr>
        <p:spPr>
          <a:xfrm>
            <a:off x="339050" y="1075320"/>
            <a:ext cx="4036511" cy="1702879"/>
          </a:xfrm>
        </p:spPr>
        <p:txBody>
          <a:bodyPr anchor="b">
            <a:noAutofit/>
          </a:bodyPr>
          <a:lstStyle>
            <a:lvl1pPr algn="l">
              <a:defRPr sz="4400">
                <a:solidFill>
                  <a:schemeClr val="tx2"/>
                </a:solidFill>
                <a:latin typeface="Netto Pro Light" panose="02000500000000000000" pitchFamily="2" charset="0"/>
              </a:defRPr>
            </a:lvl1pPr>
          </a:lstStyle>
          <a:p>
            <a:r>
              <a:rPr lang="en-US" dirty="0"/>
              <a:t>Click to edit Master title style</a:t>
            </a:r>
          </a:p>
        </p:txBody>
      </p:sp>
      <p:sp>
        <p:nvSpPr>
          <p:cNvPr id="8" name="Picture Placeholder 8"/>
          <p:cNvSpPr>
            <a:spLocks noGrp="1"/>
          </p:cNvSpPr>
          <p:nvPr>
            <p:ph type="pic" sz="quarter" idx="13" hasCustomPrompt="1"/>
          </p:nvPr>
        </p:nvSpPr>
        <p:spPr>
          <a:xfrm>
            <a:off x="4754880" y="0"/>
            <a:ext cx="4389120" cy="5143500"/>
          </a:xfrm>
        </p:spPr>
        <p:txBody>
          <a:bodyPr anchor="ctr"/>
          <a:lstStyle>
            <a:lvl1pPr marL="0" indent="0" algn="ctr">
              <a:buNone/>
              <a:defRPr baseline="0"/>
            </a:lvl1pPr>
          </a:lstStyle>
          <a:p>
            <a:r>
              <a:rPr lang="en-US" dirty="0"/>
              <a:t>Click to add picture</a:t>
            </a:r>
          </a:p>
        </p:txBody>
      </p:sp>
      <p:sp>
        <p:nvSpPr>
          <p:cNvPr id="11" name="Text Placeholder 3"/>
          <p:cNvSpPr>
            <a:spLocks noGrp="1"/>
          </p:cNvSpPr>
          <p:nvPr>
            <p:ph type="body" sz="quarter" idx="14" hasCustomPrompt="1"/>
          </p:nvPr>
        </p:nvSpPr>
        <p:spPr>
          <a:xfrm>
            <a:off x="339739" y="2947086"/>
            <a:ext cx="4035946" cy="1013586"/>
          </a:xfrm>
        </p:spPr>
        <p:txBody>
          <a:bodyPr>
            <a:normAutofit/>
          </a:bodyPr>
          <a:lstStyle>
            <a:lvl1pPr marL="0" indent="0">
              <a:buNone/>
              <a:defRPr sz="1800" b="1" baseline="0">
                <a:solidFill>
                  <a:schemeClr val="tx1"/>
                </a:solidFill>
                <a:latin typeface="+mn-lt"/>
              </a:defRPr>
            </a:lvl1pPr>
          </a:lstStyle>
          <a:p>
            <a:pPr lvl="0"/>
            <a:r>
              <a:rPr lang="en-US" dirty="0"/>
              <a:t>Click to add subtitle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808" y="463561"/>
            <a:ext cx="1815297" cy="331309"/>
          </a:xfrm>
          <a:prstGeom prst="rect">
            <a:avLst/>
          </a:prstGeom>
        </p:spPr>
      </p:pic>
    </p:spTree>
    <p:extLst>
      <p:ext uri="{BB962C8B-B14F-4D97-AF65-F5344CB8AC3E}">
        <p14:creationId xmlns:p14="http://schemas.microsoft.com/office/powerpoint/2010/main" val="55072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339046" y="1075320"/>
            <a:ext cx="8372468" cy="1702879"/>
          </a:xfrm>
        </p:spPr>
        <p:txBody>
          <a:bodyPr anchor="b">
            <a:noAutofit/>
          </a:bodyPr>
          <a:lstStyle>
            <a:lvl1pPr algn="ctr">
              <a:defRPr sz="4400">
                <a:solidFill>
                  <a:schemeClr val="accent1"/>
                </a:solidFill>
                <a:latin typeface="Netto Pro Light" panose="02000500000000000000" pitchFamily="2" charset="0"/>
              </a:defRPr>
            </a:lvl1pPr>
          </a:lstStyle>
          <a:p>
            <a:endParaRPr lang="en-US" dirty="0"/>
          </a:p>
        </p:txBody>
      </p:sp>
      <p:sp>
        <p:nvSpPr>
          <p:cNvPr id="11" name="Text Placeholder 3"/>
          <p:cNvSpPr>
            <a:spLocks noGrp="1"/>
          </p:cNvSpPr>
          <p:nvPr>
            <p:ph type="body" sz="quarter" idx="14"/>
          </p:nvPr>
        </p:nvSpPr>
        <p:spPr>
          <a:xfrm>
            <a:off x="339739" y="2864429"/>
            <a:ext cx="8371296" cy="1096245"/>
          </a:xfrm>
        </p:spPr>
        <p:txBody>
          <a:bodyPr>
            <a:normAutofit/>
          </a:bodyPr>
          <a:lstStyle>
            <a:lvl1pPr marL="0" indent="0" algn="ctr">
              <a:buNone/>
              <a:defRPr sz="1800" b="1" baseline="0">
                <a:solidFill>
                  <a:schemeClr val="tx1"/>
                </a:solidFill>
                <a:latin typeface="+mn-lt"/>
              </a:defRPr>
            </a:lvl1pPr>
          </a:lstStyle>
          <a:p>
            <a:pPr lvl="0"/>
            <a:endParaRPr lang="en-US" dirty="0"/>
          </a:p>
        </p:txBody>
      </p:sp>
    </p:spTree>
    <p:extLst>
      <p:ext uri="{BB962C8B-B14F-4D97-AF65-F5344CB8AC3E}">
        <p14:creationId xmlns:p14="http://schemas.microsoft.com/office/powerpoint/2010/main" val="96428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 1 Column">
    <p:spTree>
      <p:nvGrpSpPr>
        <p:cNvPr id="1" name=""/>
        <p:cNvGrpSpPr/>
        <p:nvPr/>
      </p:nvGrpSpPr>
      <p:grpSpPr>
        <a:xfrm>
          <a:off x="0" y="0"/>
          <a:ext cx="0" cy="0"/>
          <a:chOff x="0" y="0"/>
          <a:chExt cx="0" cy="0"/>
        </a:xfrm>
      </p:grpSpPr>
      <p:sp>
        <p:nvSpPr>
          <p:cNvPr id="7" name="Rectangle 6"/>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6717" y="4849011"/>
            <a:ext cx="1165636" cy="212740"/>
          </a:xfrm>
          <a:prstGeom prst="rect">
            <a:avLst/>
          </a:prstGeom>
        </p:spPr>
      </p:pic>
      <p:sp>
        <p:nvSpPr>
          <p:cNvPr id="2" name="Title 1"/>
          <p:cNvSpPr>
            <a:spLocks noGrp="1"/>
          </p:cNvSpPr>
          <p:nvPr>
            <p:ph type="title"/>
          </p:nvPr>
        </p:nvSpPr>
        <p:spPr/>
        <p:txBody>
          <a:bodyPr>
            <a:normAutofit/>
          </a:bodyPr>
          <a:lstStyle>
            <a:lvl1pPr>
              <a:defRPr sz="3200">
                <a:solidFill>
                  <a:schemeClr val="tx2"/>
                </a:solidFill>
                <a:latin typeface="AvenirNext LT Pro Medium"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231653" y="4816689"/>
            <a:ext cx="454151" cy="273844"/>
          </a:xfrm>
          <a:prstGeom prst="rect">
            <a:avLst/>
          </a:prstGeom>
        </p:spPr>
        <p:txBody>
          <a:bodyPr/>
          <a:lstStyle>
            <a:lvl1pPr algn="l">
              <a:defRPr sz="1200" b="1">
                <a:solidFill>
                  <a:schemeClr val="bg2"/>
                </a:solidFill>
                <a:latin typeface="Netto Pro" panose="02000500000000000000" pitchFamily="2" charset="0"/>
              </a:defRPr>
            </a:lvl1pPr>
          </a:lstStyle>
          <a:p>
            <a:fld id="{B0DBB0A5-1CF7-45F1-A2D7-7967447F51D9}" type="slidenum">
              <a:rPr lang="en-US" smtClean="0"/>
              <a:pPr/>
              <a:t>‹#›</a:t>
            </a:fld>
            <a:endParaRPr lang="en-US" dirty="0"/>
          </a:p>
        </p:txBody>
      </p:sp>
      <p:sp>
        <p:nvSpPr>
          <p:cNvPr id="9" name="Content Placeholder 8"/>
          <p:cNvSpPr>
            <a:spLocks noGrp="1"/>
          </p:cNvSpPr>
          <p:nvPr>
            <p:ph sz="quarter" idx="13"/>
          </p:nvPr>
        </p:nvSpPr>
        <p:spPr>
          <a:xfrm>
            <a:off x="231648" y="1172718"/>
            <a:ext cx="8680704" cy="3374568"/>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6"/>
          <p:cNvSpPr>
            <a:spLocks noGrp="1"/>
          </p:cNvSpPr>
          <p:nvPr>
            <p:ph type="ftr" sz="quarter" idx="3"/>
          </p:nvPr>
        </p:nvSpPr>
        <p:spPr>
          <a:xfrm>
            <a:off x="685804" y="4816691"/>
            <a:ext cx="6829267" cy="274637"/>
          </a:xfrm>
          <a:prstGeom prst="rect">
            <a:avLst/>
          </a:prstGeom>
        </p:spPr>
        <p:txBody>
          <a:bodyPr vert="horz" lIns="91440" tIns="45720" rIns="91440" bIns="45720" rtlCol="0" anchor="ctr"/>
          <a:lstStyle>
            <a:lvl1pPr algn="l">
              <a:defRPr sz="1200" b="1" cap="all" baseline="0">
                <a:solidFill>
                  <a:schemeClr val="bg1"/>
                </a:solidFill>
                <a:latin typeface="Netto Pro" panose="02000500000000000000" pitchFamily="2" charset="0"/>
              </a:defRPr>
            </a:lvl1pPr>
          </a:lstStyle>
          <a:p>
            <a:r>
              <a:rPr lang="en-US" dirty="0"/>
              <a:t>Introduction to Michelman</a:t>
            </a:r>
          </a:p>
        </p:txBody>
      </p:sp>
    </p:spTree>
    <p:extLst>
      <p:ext uri="{BB962C8B-B14F-4D97-AF65-F5344CB8AC3E}">
        <p14:creationId xmlns:p14="http://schemas.microsoft.com/office/powerpoint/2010/main" val="339425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 2 Column">
    <p:spTree>
      <p:nvGrpSpPr>
        <p:cNvPr id="1" name=""/>
        <p:cNvGrpSpPr/>
        <p:nvPr/>
      </p:nvGrpSpPr>
      <p:grpSpPr>
        <a:xfrm>
          <a:off x="0" y="0"/>
          <a:ext cx="0" cy="0"/>
          <a:chOff x="0" y="0"/>
          <a:chExt cx="0" cy="0"/>
        </a:xfrm>
      </p:grpSpPr>
      <p:sp>
        <p:nvSpPr>
          <p:cNvPr id="18" name="Rectangle 17"/>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7688" y="4847241"/>
            <a:ext cx="1170717" cy="212740"/>
          </a:xfrm>
          <a:prstGeom prst="rect">
            <a:avLst/>
          </a:prstGeom>
        </p:spPr>
      </p:pic>
      <p:sp>
        <p:nvSpPr>
          <p:cNvPr id="2" name="Title 1"/>
          <p:cNvSpPr>
            <a:spLocks noGrp="1"/>
          </p:cNvSpPr>
          <p:nvPr>
            <p:ph type="title"/>
          </p:nvPr>
        </p:nvSpPr>
        <p:spPr/>
        <p:txBody>
          <a:bodyPr>
            <a:normAutofit/>
          </a:bodyPr>
          <a:lstStyle>
            <a:lvl1pPr>
              <a:defRPr sz="3200">
                <a:solidFill>
                  <a:schemeClr val="tx2"/>
                </a:solidFill>
                <a:latin typeface="AvenirNext LT Pro Medium"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228601" y="4816689"/>
            <a:ext cx="475734"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0" name="Content Placeholder 9"/>
          <p:cNvSpPr>
            <a:spLocks noGrp="1"/>
          </p:cNvSpPr>
          <p:nvPr>
            <p:ph sz="quarter" idx="14"/>
          </p:nvPr>
        </p:nvSpPr>
        <p:spPr>
          <a:xfrm>
            <a:off x="231652" y="1171257"/>
            <a:ext cx="4177699" cy="33636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p:cNvSpPr>
            <a:spLocks noGrp="1"/>
          </p:cNvSpPr>
          <p:nvPr>
            <p:ph sz="quarter" idx="15"/>
          </p:nvPr>
        </p:nvSpPr>
        <p:spPr>
          <a:xfrm>
            <a:off x="4645029" y="1171257"/>
            <a:ext cx="4177699" cy="3363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6"/>
          <p:cNvSpPr>
            <a:spLocks noGrp="1"/>
          </p:cNvSpPr>
          <p:nvPr>
            <p:ph type="ftr" sz="quarter" idx="3"/>
          </p:nvPr>
        </p:nvSpPr>
        <p:spPr>
          <a:xfrm>
            <a:off x="685805" y="4816689"/>
            <a:ext cx="6829013" cy="273844"/>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Tree>
    <p:extLst>
      <p:ext uri="{BB962C8B-B14F-4D97-AF65-F5344CB8AC3E}">
        <p14:creationId xmlns:p14="http://schemas.microsoft.com/office/powerpoint/2010/main" val="260162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 3 Column">
    <p:spTree>
      <p:nvGrpSpPr>
        <p:cNvPr id="1" name=""/>
        <p:cNvGrpSpPr/>
        <p:nvPr/>
      </p:nvGrpSpPr>
      <p:grpSpPr>
        <a:xfrm>
          <a:off x="0" y="0"/>
          <a:ext cx="0" cy="0"/>
          <a:chOff x="0" y="0"/>
          <a:chExt cx="0" cy="0"/>
        </a:xfrm>
      </p:grpSpPr>
      <p:sp>
        <p:nvSpPr>
          <p:cNvPr id="21" name="Rectangle 20"/>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6717" y="4847241"/>
            <a:ext cx="1165636" cy="212740"/>
          </a:xfrm>
          <a:prstGeom prst="rect">
            <a:avLst/>
          </a:prstGeom>
        </p:spPr>
      </p:pic>
      <p:sp>
        <p:nvSpPr>
          <p:cNvPr id="6" name="Slide Number Placeholder 5"/>
          <p:cNvSpPr>
            <a:spLocks noGrp="1"/>
          </p:cNvSpPr>
          <p:nvPr>
            <p:ph type="sldNum" sz="quarter" idx="12"/>
          </p:nvPr>
        </p:nvSpPr>
        <p:spPr>
          <a:xfrm>
            <a:off x="231776" y="4816689"/>
            <a:ext cx="416955"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5" name="Footer Placeholder 6"/>
          <p:cNvSpPr>
            <a:spLocks noGrp="1"/>
          </p:cNvSpPr>
          <p:nvPr>
            <p:ph type="ftr" sz="quarter" idx="3"/>
          </p:nvPr>
        </p:nvSpPr>
        <p:spPr>
          <a:xfrm>
            <a:off x="685800" y="4816691"/>
            <a:ext cx="6829270"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
        <p:nvSpPr>
          <p:cNvPr id="17" name="Title 1"/>
          <p:cNvSpPr>
            <a:spLocks noGrp="1"/>
          </p:cNvSpPr>
          <p:nvPr>
            <p:ph type="title"/>
          </p:nvPr>
        </p:nvSpPr>
        <p:spPr>
          <a:xfrm>
            <a:off x="231648" y="273844"/>
            <a:ext cx="8680704" cy="757945"/>
          </a:xfrm>
        </p:spPr>
        <p:txBody>
          <a:bodyPr>
            <a:normAutofit/>
          </a:bodyPr>
          <a:lstStyle>
            <a:lvl1pPr>
              <a:defRPr sz="3200">
                <a:solidFill>
                  <a:schemeClr val="tx2"/>
                </a:solidFill>
                <a:latin typeface="AvenirNext LT Pro Medium" panose="020B0604020202020204" pitchFamily="34" charset="0"/>
              </a:defRPr>
            </a:lvl1pPr>
          </a:lstStyle>
          <a:p>
            <a:r>
              <a:rPr lang="en-US" dirty="0"/>
              <a:t>Click to edit Master title style</a:t>
            </a:r>
          </a:p>
        </p:txBody>
      </p:sp>
      <p:sp>
        <p:nvSpPr>
          <p:cNvPr id="18" name="Content Placeholder 11"/>
          <p:cNvSpPr>
            <a:spLocks noGrp="1"/>
          </p:cNvSpPr>
          <p:nvPr>
            <p:ph sz="quarter" idx="15"/>
          </p:nvPr>
        </p:nvSpPr>
        <p:spPr>
          <a:xfrm>
            <a:off x="231648" y="1169300"/>
            <a:ext cx="2835275" cy="3384163"/>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16"/>
          </p:nvPr>
        </p:nvSpPr>
        <p:spPr>
          <a:xfrm>
            <a:off x="6068885" y="1169300"/>
            <a:ext cx="2835275" cy="3384163"/>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p:cNvSpPr>
            <a:spLocks noGrp="1"/>
          </p:cNvSpPr>
          <p:nvPr>
            <p:ph sz="quarter" idx="17"/>
          </p:nvPr>
        </p:nvSpPr>
        <p:spPr>
          <a:xfrm>
            <a:off x="3154235" y="1169300"/>
            <a:ext cx="2835275" cy="3384163"/>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83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w/ Image">
    <p:spTree>
      <p:nvGrpSpPr>
        <p:cNvPr id="1" name=""/>
        <p:cNvGrpSpPr/>
        <p:nvPr/>
      </p:nvGrpSpPr>
      <p:grpSpPr>
        <a:xfrm>
          <a:off x="0" y="0"/>
          <a:ext cx="0" cy="0"/>
          <a:chOff x="0" y="0"/>
          <a:chExt cx="0" cy="0"/>
        </a:xfrm>
      </p:grpSpPr>
      <p:sp>
        <p:nvSpPr>
          <p:cNvPr id="15" name="Rectangle 14"/>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0737" y="4847586"/>
            <a:ext cx="1165636" cy="212740"/>
          </a:xfrm>
          <a:prstGeom prst="rect">
            <a:avLst/>
          </a:prstGeom>
        </p:spPr>
      </p:pic>
      <p:sp>
        <p:nvSpPr>
          <p:cNvPr id="4" name="Picture Placeholder 3"/>
          <p:cNvSpPr>
            <a:spLocks noGrp="1" noChangeAspect="1"/>
          </p:cNvSpPr>
          <p:nvPr>
            <p:ph type="pic" sz="quarter" idx="13" hasCustomPrompt="1"/>
          </p:nvPr>
        </p:nvSpPr>
        <p:spPr>
          <a:xfrm>
            <a:off x="4876800" y="4"/>
            <a:ext cx="4267200" cy="4764409"/>
          </a:xfrm>
        </p:spPr>
        <p:txBody>
          <a:bodyPr anchor="ctr"/>
          <a:lstStyle>
            <a:lvl1pPr marL="0" indent="0" algn="ctr">
              <a:buNone/>
              <a:defRPr baseline="0"/>
            </a:lvl1pPr>
          </a:lstStyle>
          <a:p>
            <a:r>
              <a:rPr lang="en-US" dirty="0"/>
              <a:t>Click to add picture</a:t>
            </a:r>
          </a:p>
        </p:txBody>
      </p:sp>
      <p:sp>
        <p:nvSpPr>
          <p:cNvPr id="2" name="Title 1"/>
          <p:cNvSpPr>
            <a:spLocks noGrp="1"/>
          </p:cNvSpPr>
          <p:nvPr>
            <p:ph type="title"/>
          </p:nvPr>
        </p:nvSpPr>
        <p:spPr>
          <a:xfrm>
            <a:off x="231648" y="273844"/>
            <a:ext cx="4383904" cy="994172"/>
          </a:xfrm>
        </p:spPr>
        <p:txBody>
          <a:bodyPr>
            <a:noAutofit/>
          </a:bodyPr>
          <a:lstStyle>
            <a:lvl1pPr>
              <a:defRPr sz="3200">
                <a:solidFill>
                  <a:schemeClr val="tx2"/>
                </a:solidFill>
                <a:latin typeface="AvenirNext LT Pro Medium"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232081" y="4818347"/>
            <a:ext cx="453722" cy="248949"/>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0" name="Text Placeholder 9"/>
          <p:cNvSpPr>
            <a:spLocks noGrp="1"/>
          </p:cNvSpPr>
          <p:nvPr>
            <p:ph type="body" sz="quarter" idx="14"/>
          </p:nvPr>
        </p:nvSpPr>
        <p:spPr>
          <a:xfrm>
            <a:off x="232078" y="1376661"/>
            <a:ext cx="4383474" cy="31404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p:cNvSpPr>
            <a:spLocks noGrp="1"/>
          </p:cNvSpPr>
          <p:nvPr>
            <p:ph type="ftr" sz="quarter" idx="3"/>
          </p:nvPr>
        </p:nvSpPr>
        <p:spPr>
          <a:xfrm>
            <a:off x="685802" y="4830738"/>
            <a:ext cx="6824949" cy="249670"/>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Tree>
    <p:extLst>
      <p:ext uri="{BB962C8B-B14F-4D97-AF65-F5344CB8AC3E}">
        <p14:creationId xmlns:p14="http://schemas.microsoft.com/office/powerpoint/2010/main" val="116045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5" name="Rectangle 14"/>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6717" y="4847241"/>
            <a:ext cx="1165636" cy="212740"/>
          </a:xfrm>
          <a:prstGeom prst="rect">
            <a:avLst/>
          </a:prstGeom>
        </p:spPr>
      </p:pic>
      <p:sp>
        <p:nvSpPr>
          <p:cNvPr id="6" name="Slide Number Placeholder 5"/>
          <p:cNvSpPr>
            <a:spLocks noGrp="1"/>
          </p:cNvSpPr>
          <p:nvPr>
            <p:ph type="sldNum" sz="quarter" idx="12"/>
          </p:nvPr>
        </p:nvSpPr>
        <p:spPr>
          <a:xfrm>
            <a:off x="231653" y="4816689"/>
            <a:ext cx="454153" cy="273844"/>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48" y="633122"/>
            <a:ext cx="8680704" cy="4095859"/>
          </a:xfrm>
          <a:prstGeom prst="rect">
            <a:avLst/>
          </a:prstGeom>
        </p:spPr>
      </p:pic>
      <p:sp>
        <p:nvSpPr>
          <p:cNvPr id="7" name="Footer Placeholder 6"/>
          <p:cNvSpPr>
            <a:spLocks noGrp="1"/>
          </p:cNvSpPr>
          <p:nvPr>
            <p:ph type="ftr" sz="quarter" idx="3"/>
          </p:nvPr>
        </p:nvSpPr>
        <p:spPr>
          <a:xfrm>
            <a:off x="685806" y="4816691"/>
            <a:ext cx="6804553" cy="274637"/>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sp>
        <p:nvSpPr>
          <p:cNvPr id="10" name="Title 1"/>
          <p:cNvSpPr>
            <a:spLocks noGrp="1"/>
          </p:cNvSpPr>
          <p:nvPr>
            <p:ph type="title"/>
          </p:nvPr>
        </p:nvSpPr>
        <p:spPr>
          <a:xfrm>
            <a:off x="231648" y="273848"/>
            <a:ext cx="8680704" cy="757945"/>
          </a:xfrm>
        </p:spPr>
        <p:txBody>
          <a:bodyPr>
            <a:normAutofit/>
          </a:bodyPr>
          <a:lstStyle>
            <a:lvl1pPr>
              <a:defRPr sz="3200">
                <a:solidFill>
                  <a:schemeClr val="tx2"/>
                </a:solidFill>
                <a:latin typeface="AvenirNext LT Pro Medium"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230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5" name="Rectangle 14"/>
          <p:cNvSpPr/>
          <p:nvPr userDrawn="1"/>
        </p:nvSpPr>
        <p:spPr>
          <a:xfrm>
            <a:off x="0" y="4767266"/>
            <a:ext cx="9144000" cy="37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0737" y="4847586"/>
            <a:ext cx="1165636" cy="212740"/>
          </a:xfrm>
          <a:prstGeom prst="rect">
            <a:avLst/>
          </a:prstGeom>
        </p:spPr>
      </p:pic>
      <p:sp>
        <p:nvSpPr>
          <p:cNvPr id="6" name="Slide Number Placeholder 5"/>
          <p:cNvSpPr>
            <a:spLocks noGrp="1"/>
          </p:cNvSpPr>
          <p:nvPr>
            <p:ph type="sldNum" sz="quarter" idx="12"/>
          </p:nvPr>
        </p:nvSpPr>
        <p:spPr>
          <a:xfrm>
            <a:off x="232081" y="4818347"/>
            <a:ext cx="453722" cy="248949"/>
          </a:xfrm>
          <a:prstGeom prst="rect">
            <a:avLst/>
          </a:prstGeom>
        </p:spPr>
        <p:txBody>
          <a:bodyPr/>
          <a:lstStyle>
            <a:lvl1pPr algn="l">
              <a:defRPr sz="1200" b="1">
                <a:solidFill>
                  <a:schemeClr val="bg2"/>
                </a:solidFill>
                <a:latin typeface="+mj-lt"/>
              </a:defRPr>
            </a:lvl1pPr>
          </a:lstStyle>
          <a:p>
            <a:fld id="{B0DBB0A5-1CF7-45F1-A2D7-7967447F51D9}" type="slidenum">
              <a:rPr lang="en-US" smtClean="0"/>
              <a:pPr/>
              <a:t>‹#›</a:t>
            </a:fld>
            <a:endParaRPr lang="en-US" dirty="0"/>
          </a:p>
        </p:txBody>
      </p:sp>
      <p:sp>
        <p:nvSpPr>
          <p:cNvPr id="11" name="Footer Placeholder 6"/>
          <p:cNvSpPr>
            <a:spLocks noGrp="1"/>
          </p:cNvSpPr>
          <p:nvPr>
            <p:ph type="ftr" sz="quarter" idx="3"/>
          </p:nvPr>
        </p:nvSpPr>
        <p:spPr>
          <a:xfrm>
            <a:off x="685802" y="4830738"/>
            <a:ext cx="6824949" cy="249670"/>
          </a:xfrm>
          <a:prstGeom prst="rect">
            <a:avLst/>
          </a:prstGeom>
        </p:spPr>
        <p:txBody>
          <a:bodyPr vert="horz" lIns="91440" tIns="45720" rIns="91440" bIns="45720" rtlCol="0" anchor="ctr"/>
          <a:lstStyle>
            <a:lvl1pPr algn="l">
              <a:defRPr sz="1200" b="1" cap="all" baseline="0">
                <a:solidFill>
                  <a:schemeClr val="bg2"/>
                </a:solidFill>
                <a:latin typeface="+mj-lt"/>
              </a:defRPr>
            </a:lvl1pPr>
          </a:lstStyle>
          <a:p>
            <a:r>
              <a:rPr lang="en-US" dirty="0"/>
              <a:t>Introduction to Michelman</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42157" y="0"/>
            <a:ext cx="4301843" cy="4781908"/>
          </a:xfrm>
          <a:prstGeom prst="rect">
            <a:avLst/>
          </a:prstGeom>
        </p:spPr>
      </p:pic>
      <p:sp>
        <p:nvSpPr>
          <p:cNvPr id="16" name="Rectangle 15"/>
          <p:cNvSpPr/>
          <p:nvPr userDrawn="1"/>
        </p:nvSpPr>
        <p:spPr>
          <a:xfrm>
            <a:off x="4842157" y="4434348"/>
            <a:ext cx="4301843" cy="347560"/>
          </a:xfrm>
          <a:prstGeom prst="rect">
            <a:avLst/>
          </a:prstGeom>
          <a:solidFill>
            <a:srgbClr val="221C3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29127" y="273844"/>
            <a:ext cx="4386425" cy="584775"/>
          </a:xfrm>
          <a:prstGeom prst="rect">
            <a:avLst/>
          </a:prstGeom>
          <a:noFill/>
        </p:spPr>
        <p:txBody>
          <a:bodyPr wrap="square" rtlCol="0" anchor="ctr">
            <a:spAutoFit/>
          </a:bodyPr>
          <a:lstStyle/>
          <a:p>
            <a:r>
              <a:rPr lang="en-US" sz="3200" dirty="0">
                <a:solidFill>
                  <a:schemeClr val="tx2"/>
                </a:solidFill>
                <a:latin typeface="AvenirNext LT Pro Medium" panose="020B0604020202020204" pitchFamily="34" charset="0"/>
              </a:rPr>
              <a:t>Who We Are</a:t>
            </a:r>
          </a:p>
        </p:txBody>
      </p:sp>
      <p:sp>
        <p:nvSpPr>
          <p:cNvPr id="18" name="TextBox 17"/>
          <p:cNvSpPr txBox="1"/>
          <p:nvPr userDrawn="1"/>
        </p:nvSpPr>
        <p:spPr>
          <a:xfrm>
            <a:off x="229127" y="1665261"/>
            <a:ext cx="4386425" cy="2195473"/>
          </a:xfrm>
          <a:prstGeom prst="rect">
            <a:avLst/>
          </a:prstGeom>
          <a:noFill/>
        </p:spPr>
        <p:txBody>
          <a:bodyPr wrap="square" rtlCol="0">
            <a:spAutoFit/>
          </a:bodyPr>
          <a:lstStyle/>
          <a:p>
            <a:pPr marL="285750" lvl="0" indent="-285750">
              <a:spcAft>
                <a:spcPts val="400"/>
              </a:spcAft>
              <a:buFont typeface="Arial" panose="020B0604020202020204" pitchFamily="34" charset="0"/>
              <a:buChar char="•"/>
            </a:pPr>
            <a:r>
              <a:rPr lang="en-US" sz="2000" dirty="0"/>
              <a:t>Environmentally</a:t>
            </a:r>
            <a:r>
              <a:rPr lang="en-US" sz="2000" baseline="0" dirty="0"/>
              <a:t> conscious</a:t>
            </a:r>
          </a:p>
          <a:p>
            <a:pPr marL="285750" lvl="0" indent="-285750">
              <a:spcAft>
                <a:spcPts val="400"/>
              </a:spcAft>
              <a:buFont typeface="Arial" panose="020B0604020202020204" pitchFamily="34" charset="0"/>
              <a:buChar char="•"/>
            </a:pPr>
            <a:r>
              <a:rPr lang="en-US" sz="2000" baseline="0" dirty="0"/>
              <a:t>Customer focused</a:t>
            </a:r>
          </a:p>
          <a:p>
            <a:pPr marL="285750" lvl="0" indent="-285750">
              <a:spcAft>
                <a:spcPts val="400"/>
              </a:spcAft>
              <a:buFont typeface="Arial" panose="020B0604020202020204" pitchFamily="34" charset="0"/>
              <a:buChar char="•"/>
            </a:pPr>
            <a:r>
              <a:rPr lang="en-US" sz="2000" baseline="0" dirty="0"/>
              <a:t>Family owned</a:t>
            </a:r>
          </a:p>
          <a:p>
            <a:pPr marL="285750" lvl="0" indent="-285750">
              <a:spcAft>
                <a:spcPts val="400"/>
              </a:spcAft>
              <a:buFont typeface="Arial" panose="020B0604020202020204" pitchFamily="34" charset="0"/>
              <a:buChar char="•"/>
            </a:pPr>
            <a:r>
              <a:rPr lang="en-US" sz="2000" baseline="0" dirty="0"/>
              <a:t>Global</a:t>
            </a:r>
          </a:p>
          <a:p>
            <a:pPr marL="285750" lvl="0" indent="-285750">
              <a:spcAft>
                <a:spcPts val="400"/>
              </a:spcAft>
              <a:buFont typeface="Arial" panose="020B0604020202020204" pitchFamily="34" charset="0"/>
              <a:buChar char="•"/>
            </a:pPr>
            <a:r>
              <a:rPr lang="en-US" sz="2000" baseline="0" dirty="0"/>
              <a:t>Professionally managed</a:t>
            </a:r>
          </a:p>
          <a:p>
            <a:pPr marL="285750" lvl="0" indent="-285750">
              <a:spcAft>
                <a:spcPts val="400"/>
              </a:spcAft>
              <a:buFont typeface="Arial" panose="020B0604020202020204" pitchFamily="34" charset="0"/>
              <a:buChar char="•"/>
            </a:pPr>
            <a:r>
              <a:rPr lang="en-US" sz="2000" baseline="0" dirty="0"/>
              <a:t>70 years of experience</a:t>
            </a:r>
          </a:p>
        </p:txBody>
      </p:sp>
      <p:sp>
        <p:nvSpPr>
          <p:cNvPr id="19" name="TextBox 18"/>
          <p:cNvSpPr txBox="1"/>
          <p:nvPr userDrawn="1"/>
        </p:nvSpPr>
        <p:spPr>
          <a:xfrm>
            <a:off x="4842157" y="4475852"/>
            <a:ext cx="4301843"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2"/>
                </a:solidFill>
              </a:rPr>
              <a:t>Global Headquarters – Cincinnati, OH</a:t>
            </a:r>
          </a:p>
        </p:txBody>
      </p:sp>
      <p:sp>
        <p:nvSpPr>
          <p:cNvPr id="20" name="TextBox 19"/>
          <p:cNvSpPr txBox="1"/>
          <p:nvPr userDrawn="1"/>
        </p:nvSpPr>
        <p:spPr>
          <a:xfrm>
            <a:off x="227866" y="1061885"/>
            <a:ext cx="4386425" cy="400110"/>
          </a:xfrm>
          <a:prstGeom prst="rect">
            <a:avLst/>
          </a:prstGeom>
          <a:noFill/>
        </p:spPr>
        <p:txBody>
          <a:bodyPr wrap="square" rtlCol="0">
            <a:spAutoFit/>
          </a:bodyPr>
          <a:lstStyle/>
          <a:p>
            <a:pPr marL="0" indent="0">
              <a:buNone/>
            </a:pPr>
            <a:r>
              <a:rPr lang="en-US" sz="2000" spc="30" dirty="0">
                <a:solidFill>
                  <a:srgbClr val="FF671F"/>
                </a:solidFill>
                <a:latin typeface="Netto Pro" panose="02000500000000000000" pitchFamily="2" charset="0"/>
              </a:rPr>
              <a:t>Innovating a Sustainable Future</a:t>
            </a:r>
          </a:p>
        </p:txBody>
      </p:sp>
    </p:spTree>
    <p:extLst>
      <p:ext uri="{BB962C8B-B14F-4D97-AF65-F5344CB8AC3E}">
        <p14:creationId xmlns:p14="http://schemas.microsoft.com/office/powerpoint/2010/main" val="96927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1648" y="273848"/>
            <a:ext cx="8680704" cy="7579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1648" y="1125817"/>
            <a:ext cx="8680704"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159901"/>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5" r:id="rId3"/>
    <p:sldLayoutId id="2147483663" r:id="rId4"/>
    <p:sldLayoutId id="2147483670" r:id="rId5"/>
    <p:sldLayoutId id="2147483671" r:id="rId6"/>
    <p:sldLayoutId id="2147483672" r:id="rId7"/>
    <p:sldLayoutId id="2147483673" r:id="rId8"/>
    <p:sldLayoutId id="2147483676" r:id="rId9"/>
    <p:sldLayoutId id="2147483678" r:id="rId10"/>
    <p:sldLayoutId id="2147483677" r:id="rId11"/>
    <p:sldLayoutId id="2147483679" r:id="rId12"/>
    <p:sldLayoutId id="2147483674" r:id="rId13"/>
    <p:sldLayoutId id="2147483668" r:id="rId14"/>
    <p:sldLayoutId id="2147483680" r:id="rId15"/>
    <p:sldLayoutId id="2147483681" r:id="rId16"/>
    <p:sldLayoutId id="2147483682" r:id="rId17"/>
  </p:sldLayoutIdLst>
  <p:hf hdr="0" dt="0"/>
  <p:txStyles>
    <p:titleStyle>
      <a:lvl1pPr algn="l" defTabSz="685732" rtl="0" eaLnBrk="1" latinLnBrk="0" hangingPunct="1">
        <a:lnSpc>
          <a:spcPct val="90000"/>
        </a:lnSpc>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34" indent="-171434" algn="l" defTabSz="685732"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st@ms18.hinet.net"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label.averydennison.com/content/dam/averydennison/lpm/na/en/doc/home/solutions/wine-spirits/Wine_Insert2_Pages.pdf"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ti-films.com/en/food-packaging/products" TargetMode="External"/><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6BraK5WUZU&amp;feature=youtu.be" TargetMode="External"/><Relationship Id="rId2" Type="http://schemas.openxmlformats.org/officeDocument/2006/relationships/hyperlink" Target="http://www.upmraflatac.com/na/en/solutions-and-services/labeling-solutions/home-and-personal-care" TargetMode="Externa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uact=8&amp;ved=0CAcQjRxqFQoTCIOvhKrkhMYCFca7FAodjlUASQ&amp;url=http://chiefmartec.com/2013/02/moving-a-blog-is-quintessential-marketing-technologist-work/&amp;ei=bf93VcPEEMb3Uo6rgcgE&amp;bvm=bv.95039771,d.d24&amp;psig=AFQjCNF95CEeCDyX_4AQWaHuL0AU3aDO6g&amp;ust=143401392213163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56986" y="925385"/>
            <a:ext cx="4079093" cy="1702879"/>
          </a:xfrm>
        </p:spPr>
        <p:txBody>
          <a:bodyPr/>
          <a:lstStyle/>
          <a:p>
            <a:r>
              <a:rPr lang="da-DK" sz="3200" dirty="0" smtClean="0"/>
              <a:t>Introduction to Michelman</a:t>
            </a:r>
            <a:br>
              <a:rPr lang="da-DK" sz="3200" dirty="0" smtClean="0"/>
            </a:br>
            <a:r>
              <a:rPr lang="zh-TW" altLang="en-US" sz="3200" dirty="0" smtClean="0"/>
              <a:t>麥</a:t>
            </a:r>
            <a:r>
              <a:rPr lang="zh-CN" altLang="en-US" sz="3200" dirty="0" smtClean="0"/>
              <a:t>可</a:t>
            </a:r>
            <a:r>
              <a:rPr lang="zh-TW" altLang="en-US" sz="3200" dirty="0" smtClean="0"/>
              <a:t>門</a:t>
            </a:r>
            <a:r>
              <a:rPr lang="zh-CN" altLang="en-US" sz="3200" dirty="0" smtClean="0"/>
              <a:t>公司介</a:t>
            </a:r>
            <a:r>
              <a:rPr lang="zh-TW" altLang="en-US" sz="3200" dirty="0" smtClean="0"/>
              <a:t>紹</a:t>
            </a:r>
            <a:endParaRPr lang="en-US" sz="3200" dirty="0"/>
          </a:p>
        </p:txBody>
      </p:sp>
      <p:pic>
        <p:nvPicPr>
          <p:cNvPr id="12" name="Picture Placeholder 11"/>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4754880" y="0"/>
            <a:ext cx="4389120" cy="5143500"/>
          </a:xfrm>
        </p:spPr>
      </p:pic>
      <p:sp>
        <p:nvSpPr>
          <p:cNvPr id="8" name="Text Placeholder 7"/>
          <p:cNvSpPr>
            <a:spLocks noGrp="1"/>
          </p:cNvSpPr>
          <p:nvPr>
            <p:ph type="body" sz="quarter" idx="14"/>
          </p:nvPr>
        </p:nvSpPr>
        <p:spPr>
          <a:xfrm>
            <a:off x="357673" y="2938272"/>
            <a:ext cx="3848568" cy="1009784"/>
          </a:xfrm>
        </p:spPr>
        <p:txBody>
          <a:bodyPr>
            <a:normAutofit fontScale="25000" lnSpcReduction="20000"/>
          </a:bodyPr>
          <a:lstStyle/>
          <a:p>
            <a:r>
              <a:rPr lang="zh-TW" altLang="en-US" sz="3700" dirty="0" smtClean="0"/>
              <a:t>千印企業有限公司 </a:t>
            </a:r>
            <a:endParaRPr lang="en-US" altLang="zh-TW" sz="3700" dirty="0" smtClean="0"/>
          </a:p>
          <a:p>
            <a:r>
              <a:rPr lang="zh-TW" altLang="en-US" sz="3700" dirty="0" smtClean="0"/>
              <a:t>電話</a:t>
            </a:r>
            <a:r>
              <a:rPr lang="en-US" altLang="zh-TW" sz="3700" dirty="0" smtClean="0"/>
              <a:t>:02-26186020</a:t>
            </a:r>
          </a:p>
          <a:p>
            <a:r>
              <a:rPr lang="zh-TW" altLang="en-US" sz="3700" dirty="0" smtClean="0"/>
              <a:t>傳真</a:t>
            </a:r>
            <a:r>
              <a:rPr lang="en-US" altLang="zh-TW" sz="3700" dirty="0" smtClean="0"/>
              <a:t>:02-26186014</a:t>
            </a:r>
          </a:p>
          <a:p>
            <a:r>
              <a:rPr lang="zh-TW" altLang="en-US" sz="3700" dirty="0" smtClean="0"/>
              <a:t>蔡國男</a:t>
            </a:r>
            <a:endParaRPr lang="en-US" altLang="zh-TW" sz="3700" dirty="0" smtClean="0"/>
          </a:p>
          <a:p>
            <a:r>
              <a:rPr lang="en-US" sz="3700" dirty="0" smtClean="0">
                <a:hlinkClick r:id="rId3"/>
              </a:rPr>
              <a:t>most@ms18.hinet.net</a:t>
            </a:r>
            <a:endParaRPr lang="en-US" sz="3700" dirty="0" smtClean="0"/>
          </a:p>
          <a:p>
            <a:r>
              <a:rPr lang="en-US" sz="3700" dirty="0" smtClean="0"/>
              <a:t>www.mostin.com.tw</a:t>
            </a:r>
            <a:endParaRPr lang="en-US" sz="3700" dirty="0"/>
          </a:p>
          <a:p>
            <a:endParaRPr lang="en-US" dirty="0" smtClean="0"/>
          </a:p>
          <a:p>
            <a:endParaRPr lang="en-US" dirty="0"/>
          </a:p>
        </p:txBody>
      </p:sp>
    </p:spTree>
    <p:extLst>
      <p:ext uri="{BB962C8B-B14F-4D97-AF65-F5344CB8AC3E}">
        <p14:creationId xmlns:p14="http://schemas.microsoft.com/office/powerpoint/2010/main" val="99716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zh-CN" dirty="0"/>
              <a:t>And </a:t>
            </a:r>
            <a:r>
              <a:rPr lang="fr-BE" altLang="zh-CN" dirty="0" err="1"/>
              <a:t>their</a:t>
            </a:r>
            <a:r>
              <a:rPr lang="fr-BE" altLang="zh-CN" dirty="0"/>
              <a:t> </a:t>
            </a:r>
            <a:r>
              <a:rPr lang="fr-BE" altLang="zh-CN" dirty="0" err="1" smtClean="0"/>
              <a:t>friends</a:t>
            </a:r>
            <a:r>
              <a:rPr lang="en-US" altLang="zh-CN" dirty="0" smtClean="0"/>
              <a:t>…</a:t>
            </a:r>
            <a:r>
              <a:rPr lang="fr-BE" altLang="zh-CN" dirty="0" smtClean="0"/>
              <a:t> </a:t>
            </a:r>
            <a:r>
              <a:rPr lang="zh-CN" altLang="en-US" sz="2000" dirty="0" smtClean="0"/>
              <a:t>其他</a:t>
            </a:r>
            <a:r>
              <a:rPr lang="zh-TW" altLang="en-US" sz="2000" dirty="0" smtClean="0"/>
              <a:t>產</a:t>
            </a:r>
            <a:r>
              <a:rPr lang="zh-CN" altLang="en-US" sz="2000" dirty="0" smtClean="0"/>
              <a:t>品</a:t>
            </a:r>
            <a:endParaRPr lang="zh-CN" altLang="en-US" sz="2000" dirty="0"/>
          </a:p>
        </p:txBody>
      </p:sp>
      <p:sp>
        <p:nvSpPr>
          <p:cNvPr id="3" name="Slide Number Placeholder 2"/>
          <p:cNvSpPr>
            <a:spLocks noGrp="1"/>
          </p:cNvSpPr>
          <p:nvPr>
            <p:ph type="sldNum" sz="quarter" idx="12"/>
          </p:nvPr>
        </p:nvSpPr>
        <p:spPr/>
        <p:txBody>
          <a:bodyPr/>
          <a:lstStyle/>
          <a:p>
            <a:fld id="{B0DBB0A5-1CF7-45F1-A2D7-7967447F51D9}"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Introduction to Michelman</a:t>
            </a:r>
            <a:endParaRPr lang="en-US" dirty="0"/>
          </a:p>
        </p:txBody>
      </p:sp>
      <p:pic>
        <p:nvPicPr>
          <p:cNvPr id="20" name="Content Placeholder 19"/>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45025" y="1302641"/>
            <a:ext cx="4178300" cy="3101781"/>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01115" y="0"/>
            <a:ext cx="3790028" cy="1172308"/>
          </a:xfrm>
          <a:prstGeom prst="rect">
            <a:avLst/>
          </a:prstGeom>
        </p:spPr>
      </p:pic>
      <p:pic>
        <p:nvPicPr>
          <p:cNvPr id="22" name="Content Placeholder 21"/>
          <p:cNvPicPr>
            <a:picLocks noGrp="1" noChangeAspect="1"/>
          </p:cNvPicPr>
          <p:nvPr>
            <p:ph sz="quarter" idx="14"/>
          </p:nvPr>
        </p:nvPicPr>
        <p:blipFill rotWithShape="1">
          <a:blip r:embed="rId4" cstate="print">
            <a:extLst>
              <a:ext uri="{28A0092B-C50C-407E-A947-70E740481C1C}">
                <a14:useLocalDpi xmlns:a14="http://schemas.microsoft.com/office/drawing/2010/main"/>
              </a:ext>
            </a:extLst>
          </a:blip>
          <a:srcRect/>
          <a:stretch/>
        </p:blipFill>
        <p:spPr>
          <a:xfrm>
            <a:off x="432861" y="1171575"/>
            <a:ext cx="3776127" cy="3363913"/>
          </a:xfrm>
          <a:prstGeom prst="rect">
            <a:avLst/>
          </a:prstGeom>
        </p:spPr>
      </p:pic>
    </p:spTree>
    <p:extLst>
      <p:ext uri="{BB962C8B-B14F-4D97-AF65-F5344CB8AC3E}">
        <p14:creationId xmlns:p14="http://schemas.microsoft.com/office/powerpoint/2010/main" val="2533360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abgint.com/core/machines/prod-digital-digicoa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8737" y="660843"/>
            <a:ext cx="2735263" cy="172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0DBB0A5-1CF7-45F1-A2D7-7967447F51D9}" type="slidenum">
              <a:rPr lang="en-US" smtClean="0"/>
              <a:pPr/>
              <a:t>11</a:t>
            </a:fld>
            <a:endParaRPr lang="en-US" dirty="0"/>
          </a:p>
        </p:txBody>
      </p:sp>
      <p:sp>
        <p:nvSpPr>
          <p:cNvPr id="7" name="Content Placeholder 2"/>
          <p:cNvSpPr>
            <a:spLocks noGrp="1"/>
          </p:cNvSpPr>
          <p:nvPr>
            <p:ph sz="quarter" idx="4294967295"/>
          </p:nvPr>
        </p:nvSpPr>
        <p:spPr bwMode="auto">
          <a:xfrm>
            <a:off x="362317" y="208970"/>
            <a:ext cx="7653337"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0" indent="0">
              <a:buNone/>
            </a:pPr>
            <a:r>
              <a:rPr lang="en-US" altLang="en-US" sz="3200" dirty="0" smtClean="0">
                <a:solidFill>
                  <a:schemeClr val="tx1"/>
                </a:solidFill>
                <a:latin typeface="AvenirNext LT Pro Medium" panose="020B0604020202020204" pitchFamily="34" charset="0"/>
                <a:cs typeface="Arial" panose="020B0604020202020204" pitchFamily="34" charset="0"/>
              </a:rPr>
              <a:t>Off-Line Priming (in-house)  </a:t>
            </a:r>
            <a:r>
              <a:rPr lang="zh-TW" altLang="en-US" sz="3200" dirty="0" smtClean="0">
                <a:solidFill>
                  <a:schemeClr val="tx1"/>
                </a:solidFill>
                <a:latin typeface="AvenirNext LT Pro Medium" panose="020B0604020202020204" pitchFamily="34" charset="0"/>
                <a:cs typeface="Arial" panose="020B0604020202020204" pitchFamily="34" charset="0"/>
              </a:rPr>
              <a:t>離線塗佈</a:t>
            </a:r>
            <a:endParaRPr lang="en-US" altLang="en-US" sz="3200" dirty="0" smtClean="0">
              <a:solidFill>
                <a:schemeClr val="tx1"/>
              </a:solidFill>
              <a:latin typeface="AvenirNext LT Pro Medium" panose="020B0604020202020204" pitchFamily="34" charset="0"/>
              <a:cs typeface="Arial" panose="020B0604020202020204" pitchFamily="34" charset="0"/>
            </a:endParaRPr>
          </a:p>
        </p:txBody>
      </p:sp>
      <p:sp>
        <p:nvSpPr>
          <p:cNvPr id="8" name="Content Placeholder 1"/>
          <p:cNvSpPr txBox="1">
            <a:spLocks/>
          </p:cNvSpPr>
          <p:nvPr/>
        </p:nvSpPr>
        <p:spPr bwMode="auto">
          <a:xfrm>
            <a:off x="231653" y="875567"/>
            <a:ext cx="8305800" cy="387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82563" defTabSz="457200">
              <a:defRPr>
                <a:solidFill>
                  <a:schemeClr val="tx1"/>
                </a:solidFill>
                <a:latin typeface="Arial" panose="020B0604020202020204" pitchFamily="34" charset="0"/>
                <a:ea typeface="ＭＳ Ｐゴシック" panose="020B0600070205080204" pitchFamily="-84" charset="-128"/>
              </a:defRPr>
            </a:lvl1pPr>
            <a:lvl2pPr marL="182563" defTabSz="457200">
              <a:defRPr>
                <a:solidFill>
                  <a:schemeClr val="tx1"/>
                </a:solidFill>
                <a:latin typeface="Arial" panose="020B0604020202020204" pitchFamily="34" charset="0"/>
                <a:ea typeface="ＭＳ Ｐゴシック" panose="020B0600070205080204" pitchFamily="-84" charset="-128"/>
              </a:defRPr>
            </a:lvl2pPr>
            <a:lvl3pPr marL="1143000" indent="-228600" defTabSz="457200">
              <a:defRPr>
                <a:solidFill>
                  <a:schemeClr val="tx1"/>
                </a:solidFill>
                <a:latin typeface="Arial" panose="020B0604020202020204" pitchFamily="34" charset="0"/>
                <a:ea typeface="ＭＳ Ｐゴシック" panose="020B0600070205080204" pitchFamily="-84" charset="-128"/>
              </a:defRPr>
            </a:lvl3pPr>
            <a:lvl4pPr marL="1600200" indent="-228600" defTabSz="457200">
              <a:defRPr>
                <a:solidFill>
                  <a:schemeClr val="tx1"/>
                </a:solidFill>
                <a:latin typeface="Arial" panose="020B0604020202020204" pitchFamily="34" charset="0"/>
                <a:ea typeface="ＭＳ Ｐゴシック" panose="020B0600070205080204" pitchFamily="-84" charset="-128"/>
              </a:defRPr>
            </a:lvl4pPr>
            <a:lvl5pPr marL="2057400" indent="-228600" defTabSz="457200">
              <a:defRPr>
                <a:solidFill>
                  <a:schemeClr val="tx1"/>
                </a:solidFill>
                <a:latin typeface="Arial" panose="020B0604020202020204" pitchFamily="34" charset="0"/>
                <a:ea typeface="ＭＳ Ｐゴシック" panose="020B0600070205080204" pitchFamily="-8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8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8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8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84" charset="-128"/>
              </a:defRPr>
            </a:lvl9pPr>
          </a:lstStyle>
          <a:p>
            <a:pPr marL="342900" indent="-342900">
              <a:lnSpc>
                <a:spcPct val="150000"/>
              </a:lnSpc>
              <a:spcBef>
                <a:spcPts val="600"/>
              </a:spcBef>
              <a:buClr>
                <a:srgbClr val="09144F"/>
              </a:buClr>
              <a:buSzPct val="75000"/>
              <a:buFont typeface="Wingdings" panose="05000000000000000000" pitchFamily="2" charset="2"/>
              <a:buChar char="§"/>
            </a:pPr>
            <a:r>
              <a:rPr lang="en-US" altLang="en-US" sz="2000" dirty="0" smtClean="0">
                <a:solidFill>
                  <a:srgbClr val="404040"/>
                </a:solidFill>
                <a:latin typeface="AvenirNext LT Pro Medium" panose="020B0604020202020204" pitchFamily="34" charset="0"/>
                <a:cs typeface="Arial" panose="020B0604020202020204" pitchFamily="34" charset="0"/>
              </a:rPr>
              <a:t>Off-Line </a:t>
            </a:r>
            <a:r>
              <a:rPr lang="en-US" altLang="en-US" sz="2000" dirty="0">
                <a:solidFill>
                  <a:srgbClr val="404040"/>
                </a:solidFill>
                <a:latin typeface="AvenirNext LT Pro Medium" panose="020B0604020202020204" pitchFamily="34" charset="0"/>
                <a:cs typeface="Arial" panose="020B0604020202020204" pitchFamily="34" charset="0"/>
              </a:rPr>
              <a:t>priming equipment </a:t>
            </a:r>
            <a:r>
              <a:rPr lang="en-US" altLang="en-US" sz="2000" dirty="0" smtClean="0">
                <a:solidFill>
                  <a:srgbClr val="404040"/>
                </a:solidFill>
                <a:latin typeface="AvenirNext LT Pro Medium" panose="020B0604020202020204" pitchFamily="34" charset="0"/>
                <a:cs typeface="Arial" panose="020B0604020202020204" pitchFamily="34" charset="0"/>
              </a:rPr>
              <a:t>options </a:t>
            </a:r>
            <a:r>
              <a:rPr lang="zh-TW" altLang="en-US" sz="2000" dirty="0" smtClean="0">
                <a:solidFill>
                  <a:srgbClr val="404040"/>
                </a:solidFill>
                <a:latin typeface="AvenirNext LT Pro Medium" panose="020B0604020202020204" pitchFamily="34" charset="0"/>
                <a:cs typeface="Arial" panose="020B0604020202020204" pitchFamily="34" charset="0"/>
              </a:rPr>
              <a:t>離線塗佈機</a:t>
            </a:r>
            <a:endParaRPr lang="en-US" altLang="en-US" sz="2000" dirty="0">
              <a:solidFill>
                <a:srgbClr val="404040"/>
              </a:solidFill>
              <a:latin typeface="AvenirNext LT Pro Medium" panose="020B0604020202020204" pitchFamily="34" charset="0"/>
              <a:cs typeface="Arial" panose="020B0604020202020204" pitchFamily="34" charset="0"/>
            </a:endParaRPr>
          </a:p>
          <a:p>
            <a:pPr lvl="1">
              <a:lnSpc>
                <a:spcPct val="150000"/>
              </a:lnSpc>
              <a:spcBef>
                <a:spcPts val="600"/>
              </a:spcBef>
              <a:buClr>
                <a:srgbClr val="09144F"/>
              </a:buClr>
              <a:buSzPct val="75000"/>
              <a:buFont typeface="Arial" panose="020B0604020202020204" pitchFamily="34" charset="0"/>
              <a:buNone/>
            </a:pPr>
            <a:r>
              <a:rPr lang="en-US" altLang="en-US" sz="2000" dirty="0">
                <a:solidFill>
                  <a:srgbClr val="0B4499"/>
                </a:solidFill>
                <a:latin typeface="AvenirNext LT Pro Medium" panose="020B0604020202020204" pitchFamily="34" charset="0"/>
                <a:cs typeface="Arial" panose="020B0604020202020204" pitchFamily="34" charset="0"/>
              </a:rPr>
              <a:t>		Spare equipment, </a:t>
            </a:r>
            <a:r>
              <a:rPr lang="en-US" altLang="en-US" sz="2000" dirty="0" err="1">
                <a:solidFill>
                  <a:srgbClr val="0B4499"/>
                </a:solidFill>
                <a:latin typeface="AvenirNext LT Pro Medium" panose="020B0604020202020204" pitchFamily="34" charset="0"/>
                <a:cs typeface="Arial" panose="020B0604020202020204" pitchFamily="34" charset="0"/>
              </a:rPr>
              <a:t>eg</a:t>
            </a:r>
            <a:r>
              <a:rPr lang="en-US" altLang="en-US" sz="2000" dirty="0">
                <a:solidFill>
                  <a:srgbClr val="0B4499"/>
                </a:solidFill>
                <a:latin typeface="AvenirNext LT Pro Medium" panose="020B0604020202020204" pitchFamily="34" charset="0"/>
                <a:cs typeface="Arial" panose="020B0604020202020204" pitchFamily="34" charset="0"/>
              </a:rPr>
              <a:t>. </a:t>
            </a:r>
            <a:r>
              <a:rPr lang="en-US" altLang="en-US" sz="2000" dirty="0" err="1">
                <a:solidFill>
                  <a:srgbClr val="0B4499"/>
                </a:solidFill>
                <a:latin typeface="AvenirNext LT Pro Medium" panose="020B0604020202020204" pitchFamily="34" charset="0"/>
                <a:cs typeface="Arial" panose="020B0604020202020204" pitchFamily="34" charset="0"/>
              </a:rPr>
              <a:t>Flexo</a:t>
            </a:r>
            <a:r>
              <a:rPr lang="en-US" altLang="en-US" sz="2000" dirty="0">
                <a:solidFill>
                  <a:srgbClr val="0B4499"/>
                </a:solidFill>
                <a:latin typeface="AvenirNext LT Pro Medium" panose="020B0604020202020204" pitchFamily="34" charset="0"/>
                <a:cs typeface="Arial" panose="020B0604020202020204" pitchFamily="34" charset="0"/>
              </a:rPr>
              <a:t> </a:t>
            </a:r>
            <a:r>
              <a:rPr lang="en-US" altLang="en-US" sz="2000" dirty="0" smtClean="0">
                <a:solidFill>
                  <a:srgbClr val="0B4499"/>
                </a:solidFill>
                <a:latin typeface="AvenirNext LT Pro Medium" panose="020B0604020202020204" pitchFamily="34" charset="0"/>
                <a:cs typeface="Arial" panose="020B0604020202020204" pitchFamily="34" charset="0"/>
              </a:rPr>
              <a:t>unit</a:t>
            </a:r>
            <a:endParaRPr lang="en-US" altLang="en-US" sz="2000" dirty="0">
              <a:solidFill>
                <a:srgbClr val="0B4499"/>
              </a:solidFill>
              <a:latin typeface="AvenirNext LT Pro Medium" panose="020B0604020202020204" pitchFamily="34" charset="0"/>
              <a:cs typeface="Arial" panose="020B0604020202020204" pitchFamily="34" charset="0"/>
            </a:endParaRPr>
          </a:p>
          <a:p>
            <a:pPr lvl="1">
              <a:lnSpc>
                <a:spcPct val="150000"/>
              </a:lnSpc>
              <a:spcBef>
                <a:spcPts val="600"/>
              </a:spcBef>
              <a:buClr>
                <a:srgbClr val="09144F"/>
              </a:buClr>
              <a:buSzPct val="75000"/>
              <a:buFont typeface="Arial" panose="020B0604020202020204" pitchFamily="34" charset="0"/>
              <a:buNone/>
            </a:pPr>
            <a:r>
              <a:rPr lang="en-US" altLang="en-US" sz="2000" dirty="0">
                <a:solidFill>
                  <a:srgbClr val="0B4499"/>
                </a:solidFill>
                <a:latin typeface="AvenirNext LT Pro Medium" panose="020B0604020202020204" pitchFamily="34" charset="0"/>
                <a:cs typeface="Arial" panose="020B0604020202020204" pitchFamily="34" charset="0"/>
              </a:rPr>
              <a:t>		Bespoke primer coaters, </a:t>
            </a:r>
            <a:r>
              <a:rPr lang="en-US" altLang="en-US" sz="2000" dirty="0" err="1">
                <a:solidFill>
                  <a:srgbClr val="0B4499"/>
                </a:solidFill>
                <a:latin typeface="AvenirNext LT Pro Medium" panose="020B0604020202020204" pitchFamily="34" charset="0"/>
                <a:cs typeface="Arial" panose="020B0604020202020204" pitchFamily="34" charset="0"/>
              </a:rPr>
              <a:t>eg</a:t>
            </a:r>
            <a:r>
              <a:rPr lang="en-US" altLang="en-US" sz="2000" dirty="0">
                <a:solidFill>
                  <a:srgbClr val="0B4499"/>
                </a:solidFill>
                <a:latin typeface="AvenirNext LT Pro Medium" panose="020B0604020202020204" pitchFamily="34" charset="0"/>
                <a:cs typeface="Arial" panose="020B0604020202020204" pitchFamily="34" charset="0"/>
              </a:rPr>
              <a:t>. ABG </a:t>
            </a:r>
            <a:r>
              <a:rPr lang="en-US" altLang="en-US" sz="2000" dirty="0" err="1" smtClean="0">
                <a:solidFill>
                  <a:srgbClr val="0B4499"/>
                </a:solidFill>
                <a:latin typeface="AvenirNext LT Pro Medium" panose="020B0604020202020204" pitchFamily="34" charset="0"/>
                <a:cs typeface="Arial" panose="020B0604020202020204" pitchFamily="34" charset="0"/>
              </a:rPr>
              <a:t>DigiCon</a:t>
            </a:r>
            <a:r>
              <a:rPr lang="en-US" altLang="en-US" sz="2000" dirty="0" smtClean="0">
                <a:solidFill>
                  <a:srgbClr val="0B4499"/>
                </a:solidFill>
                <a:latin typeface="AvenirNext LT Pro Medium" panose="020B0604020202020204" pitchFamily="34" charset="0"/>
                <a:cs typeface="Arial" panose="020B0604020202020204" pitchFamily="34" charset="0"/>
              </a:rPr>
              <a:t>, C&amp;J, </a:t>
            </a:r>
            <a:r>
              <a:rPr lang="en-US" altLang="en-US" sz="2000" dirty="0" err="1" smtClean="0">
                <a:solidFill>
                  <a:srgbClr val="0B4499"/>
                </a:solidFill>
                <a:latin typeface="AvenirNext LT Pro Medium" panose="020B0604020202020204" pitchFamily="34" charset="0"/>
                <a:cs typeface="Arial" panose="020B0604020202020204" pitchFamily="34" charset="0"/>
              </a:rPr>
              <a:t>Digicoat</a:t>
            </a:r>
            <a:endParaRPr lang="en-US" altLang="en-US" sz="2000" dirty="0">
              <a:solidFill>
                <a:srgbClr val="0B4499"/>
              </a:solidFill>
              <a:latin typeface="AvenirNext LT Pro Medium" panose="020B0604020202020204" pitchFamily="34" charset="0"/>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sz="2000" dirty="0">
                <a:solidFill>
                  <a:srgbClr val="404040"/>
                </a:solidFill>
                <a:latin typeface="AvenirNext LT Pro Medium" panose="020B0604020202020204" pitchFamily="34" charset="0"/>
                <a:cs typeface="Arial" panose="020B0604020202020204" pitchFamily="34" charset="0"/>
              </a:rPr>
              <a:t>Approved </a:t>
            </a:r>
            <a:r>
              <a:rPr lang="en-US" altLang="en-US" sz="2000" dirty="0" err="1">
                <a:solidFill>
                  <a:srgbClr val="404040"/>
                </a:solidFill>
                <a:latin typeface="AvenirNext LT Pro Medium" panose="020B0604020202020204" pitchFamily="34" charset="0"/>
                <a:cs typeface="Arial" panose="020B0604020202020204" pitchFamily="34" charset="0"/>
              </a:rPr>
              <a:t>Michelman</a:t>
            </a:r>
            <a:r>
              <a:rPr lang="en-US" altLang="en-US" sz="2000" dirty="0">
                <a:solidFill>
                  <a:srgbClr val="404040"/>
                </a:solidFill>
                <a:latin typeface="AvenirNext LT Pro Medium" panose="020B0604020202020204" pitchFamily="34" charset="0"/>
                <a:cs typeface="Arial" panose="020B0604020202020204" pitchFamily="34" charset="0"/>
              </a:rPr>
              <a:t> primers (wide range of grades)</a:t>
            </a:r>
          </a:p>
          <a:p>
            <a:pPr>
              <a:lnSpc>
                <a:spcPct val="150000"/>
              </a:lnSpc>
              <a:spcBef>
                <a:spcPts val="600"/>
              </a:spcBef>
              <a:buClr>
                <a:srgbClr val="09144F"/>
              </a:buClr>
              <a:buSzPct val="75000"/>
              <a:buFont typeface="Wingdings" panose="05000000000000000000" pitchFamily="2" charset="2"/>
              <a:buChar char="§"/>
            </a:pPr>
            <a:r>
              <a:rPr lang="en-US" altLang="en-US" sz="2000" dirty="0">
                <a:solidFill>
                  <a:srgbClr val="404040"/>
                </a:solidFill>
                <a:latin typeface="AvenirNext LT Pro Medium" panose="020B0604020202020204" pitchFamily="34" charset="0"/>
                <a:cs typeface="Arial" panose="020B0604020202020204" pitchFamily="34" charset="0"/>
              </a:rPr>
              <a:t>Coater can be used for multiple </a:t>
            </a:r>
            <a:r>
              <a:rPr lang="en-US" altLang="en-US" sz="2000" dirty="0" smtClean="0">
                <a:solidFill>
                  <a:srgbClr val="404040"/>
                </a:solidFill>
                <a:latin typeface="AvenirNext LT Pro Medium" panose="020B0604020202020204" pitchFamily="34" charset="0"/>
                <a:cs typeface="Arial" panose="020B0604020202020204" pitchFamily="34" charset="0"/>
              </a:rPr>
              <a:t>presses </a:t>
            </a:r>
            <a:r>
              <a:rPr lang="zh-TW" altLang="en-US" sz="2000" dirty="0" smtClean="0">
                <a:solidFill>
                  <a:srgbClr val="404040"/>
                </a:solidFill>
                <a:latin typeface="AvenirNext LT Pro Medium" panose="020B0604020202020204" pitchFamily="34" charset="0"/>
                <a:cs typeface="Arial" panose="020B0604020202020204" pitchFamily="34" charset="0"/>
              </a:rPr>
              <a:t>塗佈</a:t>
            </a:r>
            <a:r>
              <a:rPr lang="zh-TW" altLang="en-US" sz="2000" dirty="0" smtClean="0">
                <a:latin typeface="AvenirNext LT Pro Medium" panose="020B0604020202020204" pitchFamily="34" charset="0"/>
              </a:rPr>
              <a:t>機</a:t>
            </a:r>
            <a:r>
              <a:rPr lang="zh-CN" altLang="en-US" sz="2000" dirty="0" smtClean="0">
                <a:latin typeface="AvenirNext LT Pro Medium" panose="020B0604020202020204" pitchFamily="34" charset="0"/>
              </a:rPr>
              <a:t>可用</a:t>
            </a:r>
            <a:r>
              <a:rPr lang="zh-TW" altLang="en-US" sz="2000" dirty="0" smtClean="0">
                <a:latin typeface="AvenirNext LT Pro Medium" panose="020B0604020202020204" pitchFamily="34" charset="0"/>
              </a:rPr>
              <a:t>於</a:t>
            </a:r>
            <a:r>
              <a:rPr lang="zh-CN" altLang="en-US" sz="2000" dirty="0" smtClean="0">
                <a:latin typeface="AvenirNext LT Pro Medium" panose="020B0604020202020204" pitchFamily="34" charset="0"/>
              </a:rPr>
              <a:t>多</a:t>
            </a:r>
            <a:r>
              <a:rPr lang="zh-CN" altLang="en-US" sz="2000" dirty="0">
                <a:latin typeface="AvenirNext LT Pro Medium" panose="020B0604020202020204" pitchFamily="34" charset="0"/>
              </a:rPr>
              <a:t>台</a:t>
            </a:r>
            <a:r>
              <a:rPr lang="zh-CN" altLang="en-US" sz="2000" dirty="0" smtClean="0">
                <a:latin typeface="AvenirNext LT Pro Medium" panose="020B0604020202020204" pitchFamily="34" charset="0"/>
              </a:rPr>
              <a:t>印刷</a:t>
            </a:r>
            <a:r>
              <a:rPr lang="zh-TW" altLang="en-US" sz="2000" dirty="0" smtClean="0">
                <a:latin typeface="AvenirNext LT Pro Medium" panose="020B0604020202020204" pitchFamily="34" charset="0"/>
              </a:rPr>
              <a:t>機</a:t>
            </a:r>
            <a:endParaRPr lang="en-US" altLang="en-US" sz="2000" dirty="0">
              <a:solidFill>
                <a:srgbClr val="404040"/>
              </a:solidFill>
              <a:latin typeface="AvenirNext LT Pro Medium" panose="020B0604020202020204" pitchFamily="34" charset="0"/>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sz="2000" dirty="0">
                <a:solidFill>
                  <a:srgbClr val="404040"/>
                </a:solidFill>
                <a:latin typeface="AvenirNext LT Pro Medium" panose="020B0604020202020204" pitchFamily="34" charset="0"/>
                <a:cs typeface="Arial" panose="020B0604020202020204" pitchFamily="34" charset="0"/>
              </a:rPr>
              <a:t>Press operates independent of </a:t>
            </a:r>
            <a:r>
              <a:rPr lang="en-US" altLang="en-US" sz="2000" dirty="0" smtClean="0">
                <a:solidFill>
                  <a:srgbClr val="404040"/>
                </a:solidFill>
                <a:latin typeface="AvenirNext LT Pro Medium" panose="020B0604020202020204" pitchFamily="34" charset="0"/>
                <a:cs typeface="Arial" panose="020B0604020202020204" pitchFamily="34" charset="0"/>
              </a:rPr>
              <a:t>coater </a:t>
            </a:r>
            <a:r>
              <a:rPr lang="zh-CN" altLang="en-US" sz="2000" dirty="0" smtClean="0"/>
              <a:t>印刷</a:t>
            </a:r>
            <a:r>
              <a:rPr lang="zh-TW" altLang="en-US" sz="2000" dirty="0" smtClean="0"/>
              <a:t>機獨</a:t>
            </a:r>
            <a:r>
              <a:rPr lang="zh-CN" altLang="en-US" sz="2000" dirty="0" smtClean="0"/>
              <a:t>立</a:t>
            </a:r>
            <a:r>
              <a:rPr lang="zh-TW" altLang="en-US" sz="2000" dirty="0" smtClean="0"/>
              <a:t>於塗佈機運</a:t>
            </a:r>
            <a:r>
              <a:rPr lang="zh-CN" altLang="en-US" sz="2000" dirty="0" smtClean="0"/>
              <a:t>行</a:t>
            </a:r>
            <a:endParaRPr lang="en-US" altLang="en-US" sz="2000" dirty="0">
              <a:solidFill>
                <a:srgbClr val="404040"/>
              </a:solidFill>
              <a:latin typeface="AvenirNext LT Pro Medium" panose="020B0604020202020204" pitchFamily="34" charset="0"/>
              <a:cs typeface="Arial" panose="020B0604020202020204" pitchFamily="34" charset="0"/>
            </a:endParaRPr>
          </a:p>
          <a:p>
            <a:pPr lvl="1">
              <a:spcBef>
                <a:spcPts val="600"/>
              </a:spcBef>
              <a:buFont typeface="Arial" panose="020B0604020202020204" pitchFamily="34" charset="0"/>
              <a:buNone/>
            </a:pPr>
            <a:r>
              <a:rPr lang="en-US" altLang="en-US" sz="2400" dirty="0">
                <a:solidFill>
                  <a:srgbClr val="595959"/>
                </a:solidFill>
                <a:latin typeface="AvenirNext LT Pro Medium" panose="020B0604020202020204" pitchFamily="34" charset="0"/>
              </a:rPr>
              <a:t> </a:t>
            </a:r>
          </a:p>
        </p:txBody>
      </p:sp>
      <p:sp>
        <p:nvSpPr>
          <p:cNvPr id="9"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7550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P Indigo WS6600 printer - vooraanzi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006" y="2582308"/>
            <a:ext cx="3875994" cy="217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dirty="0"/>
              <a:t>In-Line Priming (ILP</a:t>
            </a:r>
            <a:r>
              <a:rPr lang="en-US" altLang="en-US" dirty="0" smtClean="0"/>
              <a:t>)</a:t>
            </a:r>
            <a:endParaRPr lang="en-US" dirty="0"/>
          </a:p>
        </p:txBody>
      </p:sp>
      <p:sp>
        <p:nvSpPr>
          <p:cNvPr id="3" name="Slide Number Placeholder 2"/>
          <p:cNvSpPr>
            <a:spLocks noGrp="1"/>
          </p:cNvSpPr>
          <p:nvPr>
            <p:ph type="sldNum" sz="quarter" idx="12"/>
          </p:nvPr>
        </p:nvSpPr>
        <p:spPr/>
        <p:txBody>
          <a:bodyPr/>
          <a:lstStyle/>
          <a:p>
            <a:fld id="{B0DBB0A5-1CF7-45F1-A2D7-7967447F51D9}" type="slidenum">
              <a:rPr lang="en-US" smtClean="0"/>
              <a:pPr/>
              <a:t>12</a:t>
            </a:fld>
            <a:endParaRPr lang="en-US" dirty="0"/>
          </a:p>
        </p:txBody>
      </p:sp>
      <p:sp>
        <p:nvSpPr>
          <p:cNvPr id="7" name="Content Placeholder 2"/>
          <p:cNvSpPr>
            <a:spLocks noGrp="1"/>
          </p:cNvSpPr>
          <p:nvPr>
            <p:ph sz="quarter" idx="13"/>
          </p:nvPr>
        </p:nvSpPr>
        <p:spPr bwMode="auto">
          <a:xfrm>
            <a:off x="231648" y="1172718"/>
            <a:ext cx="8680704" cy="2836574"/>
          </a:xfrm>
          <a:prstGeom prst="rect">
            <a:avLst/>
          </a:prstGeom>
          <a:extLst/>
        </p:spPr>
        <p:txBody>
          <a:bodyPr vert="horz" lIns="91440" tIns="45720" rIns="91440" bIns="45720" rtlCol="0" anchor="ctr">
            <a:normAutofit/>
          </a:bodyPr>
          <a:lstStyle/>
          <a:p>
            <a:r>
              <a:rPr lang="en-US" dirty="0"/>
              <a:t>Completely integrated with the </a:t>
            </a:r>
            <a:r>
              <a:rPr lang="en-US" dirty="0" smtClean="0"/>
              <a:t>Press </a:t>
            </a:r>
            <a:r>
              <a:rPr lang="zh-TW" altLang="en-US" dirty="0" smtClean="0"/>
              <a:t>與</a:t>
            </a:r>
            <a:r>
              <a:rPr lang="zh-CN" altLang="en-US" dirty="0" smtClean="0"/>
              <a:t>印刷</a:t>
            </a:r>
            <a:r>
              <a:rPr lang="zh-TW" altLang="en-US" dirty="0" smtClean="0"/>
              <a:t>機</a:t>
            </a:r>
            <a:r>
              <a:rPr lang="zh-CN" altLang="en-US" dirty="0" smtClean="0"/>
              <a:t>融</a:t>
            </a:r>
            <a:r>
              <a:rPr lang="zh-TW" altLang="en-US" dirty="0" smtClean="0"/>
              <a:t>為</a:t>
            </a:r>
            <a:r>
              <a:rPr lang="zh-CN" altLang="en-US" dirty="0" smtClean="0"/>
              <a:t>一</a:t>
            </a:r>
            <a:r>
              <a:rPr lang="zh-TW" altLang="en-US" dirty="0" smtClean="0"/>
              <a:t>體</a:t>
            </a:r>
            <a:r>
              <a:rPr lang="en-US" dirty="0"/>
              <a:t>		</a:t>
            </a:r>
          </a:p>
          <a:p>
            <a:r>
              <a:rPr lang="en-US" dirty="0"/>
              <a:t>Approved Michelman ILP primers </a:t>
            </a:r>
            <a:r>
              <a:rPr lang="en-US" dirty="0" smtClean="0"/>
              <a:t>include </a:t>
            </a:r>
            <a:r>
              <a:rPr lang="zh-CN" altLang="en-US" dirty="0" smtClean="0"/>
              <a:t>已</a:t>
            </a:r>
            <a:r>
              <a:rPr lang="zh-TW" altLang="en-US" dirty="0" smtClean="0"/>
              <a:t>認證產</a:t>
            </a:r>
            <a:r>
              <a:rPr lang="zh-CN" altLang="en-US" dirty="0" smtClean="0"/>
              <a:t>品</a:t>
            </a:r>
            <a:endParaRPr lang="en-US" dirty="0"/>
          </a:p>
          <a:p>
            <a:pPr lvl="1"/>
            <a:r>
              <a:rPr lang="en-US" dirty="0" smtClean="0"/>
              <a:t>ILP030</a:t>
            </a:r>
            <a:r>
              <a:rPr lang="en-US" dirty="0"/>
              <a:t>, DP680, DP050, DP060, Q4324A, </a:t>
            </a:r>
            <a:r>
              <a:rPr lang="en-US" dirty="0" smtClean="0"/>
              <a:t>Q4325A, EKF1636</a:t>
            </a:r>
            <a:endParaRPr lang="en-US" dirty="0"/>
          </a:p>
          <a:p>
            <a:r>
              <a:rPr lang="en-US" dirty="0"/>
              <a:t>Both Press and Priming unit can be run by one </a:t>
            </a:r>
            <a:r>
              <a:rPr lang="en-US" dirty="0" smtClean="0"/>
              <a:t>operator </a:t>
            </a:r>
            <a:r>
              <a:rPr lang="zh-CN" altLang="en-US" dirty="0" smtClean="0"/>
              <a:t>印刷</a:t>
            </a:r>
            <a:r>
              <a:rPr lang="zh-TW" altLang="en-US" dirty="0" smtClean="0"/>
              <a:t>機與塗佈機</a:t>
            </a:r>
            <a:r>
              <a:rPr lang="zh-CN" altLang="en-US" dirty="0" smtClean="0"/>
              <a:t>可一人</a:t>
            </a:r>
            <a:r>
              <a:rPr lang="zh-TW" altLang="en-US" dirty="0" smtClean="0"/>
              <a:t>  </a:t>
            </a:r>
            <a:r>
              <a:rPr lang="zh-CN" altLang="en-US" dirty="0" smtClean="0"/>
              <a:t>操作</a:t>
            </a:r>
            <a:endParaRPr lang="en-US" dirty="0"/>
          </a:p>
          <a:p>
            <a:r>
              <a:rPr lang="en-US" dirty="0"/>
              <a:t>High </a:t>
            </a:r>
            <a:r>
              <a:rPr lang="en-US" dirty="0" smtClean="0"/>
              <a:t>flexibility </a:t>
            </a:r>
            <a:r>
              <a:rPr lang="zh-CN" altLang="en-US" dirty="0" smtClean="0"/>
              <a:t>高</a:t>
            </a:r>
            <a:r>
              <a:rPr lang="zh-TW" altLang="en-US" dirty="0" smtClean="0"/>
              <a:t>靈</a:t>
            </a:r>
            <a:r>
              <a:rPr lang="zh-CN" altLang="en-US" dirty="0" smtClean="0"/>
              <a:t>活性</a:t>
            </a:r>
            <a:endParaRPr lang="en-US" dirty="0"/>
          </a:p>
          <a:p>
            <a:pPr lvl="1"/>
            <a:r>
              <a:rPr lang="en-US" dirty="0" smtClean="0"/>
              <a:t>Broad </a:t>
            </a:r>
            <a:r>
              <a:rPr lang="en-US" dirty="0"/>
              <a:t>range of </a:t>
            </a:r>
            <a:r>
              <a:rPr lang="en-US" dirty="0" smtClean="0"/>
              <a:t>substrates </a:t>
            </a:r>
            <a:r>
              <a:rPr lang="zh-TW" altLang="en-US" dirty="0" smtClean="0"/>
              <a:t>廣</a:t>
            </a:r>
            <a:r>
              <a:rPr lang="zh-CN" altLang="en-US" dirty="0" smtClean="0"/>
              <a:t>泛</a:t>
            </a:r>
            <a:r>
              <a:rPr lang="zh-CN" altLang="en-US" dirty="0"/>
              <a:t>的基材</a:t>
            </a:r>
            <a:endParaRPr lang="en-US" dirty="0"/>
          </a:p>
        </p:txBody>
      </p:sp>
      <p:sp>
        <p:nvSpPr>
          <p:cNvPr id="10" name="Footer Placeholder 2"/>
          <p:cNvSpPr>
            <a:spLocks noGrp="1"/>
          </p:cNvSpPr>
          <p:nvPr>
            <p:ph type="ftr" sz="quarter" idx="3"/>
          </p:nvPr>
        </p:nvSpPr>
        <p:spPr/>
        <p:txBody>
          <a:bodyPr/>
          <a:lstStyle/>
          <a:p>
            <a:r>
              <a:rPr lang="en-US" dirty="0" smtClean="0"/>
              <a:t>Introduction to Michelman</a:t>
            </a:r>
            <a:endParaRPr lang="en-US" dirty="0"/>
          </a:p>
        </p:txBody>
      </p:sp>
      <p:sp>
        <p:nvSpPr>
          <p:cNvPr id="9"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12</a:t>
            </a:fld>
            <a:endParaRPr lang="en-US" dirty="0"/>
          </a:p>
        </p:txBody>
      </p:sp>
    </p:spTree>
    <p:extLst>
      <p:ext uri="{BB962C8B-B14F-4D97-AF65-F5344CB8AC3E}">
        <p14:creationId xmlns:p14="http://schemas.microsoft.com/office/powerpoint/2010/main" val="812129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fr-LU" altLang="en-US" dirty="0"/>
              <a:t>3 key points when priming </a:t>
            </a:r>
            <a:r>
              <a:rPr lang="zh-CN" altLang="en-US" dirty="0" smtClean="0"/>
              <a:t>底</a:t>
            </a:r>
            <a:r>
              <a:rPr lang="zh-TW" altLang="en-US" dirty="0" smtClean="0"/>
              <a:t>塗</a:t>
            </a:r>
            <a:r>
              <a:rPr lang="zh-CN" altLang="en-US" dirty="0" smtClean="0"/>
              <a:t>的</a:t>
            </a:r>
            <a:r>
              <a:rPr lang="fr-LU" altLang="ja-JP" dirty="0" smtClean="0"/>
              <a:t>3</a:t>
            </a:r>
            <a:r>
              <a:rPr lang="zh-TW" altLang="en-US" dirty="0" smtClean="0"/>
              <a:t>個</a:t>
            </a:r>
            <a:r>
              <a:rPr lang="zh-CN" altLang="en-US" dirty="0" smtClean="0"/>
              <a:t>要</a:t>
            </a:r>
            <a:r>
              <a:rPr lang="zh-TW" altLang="en-US" dirty="0" smtClean="0"/>
              <a:t>點</a:t>
            </a:r>
            <a:endParaRPr lang="en-US" dirty="0"/>
          </a:p>
        </p:txBody>
      </p:sp>
      <p:sp>
        <p:nvSpPr>
          <p:cNvPr id="3" name="Slide Number Placeholder 2"/>
          <p:cNvSpPr>
            <a:spLocks noGrp="1"/>
          </p:cNvSpPr>
          <p:nvPr>
            <p:ph type="sldNum" sz="quarter" idx="12"/>
          </p:nvPr>
        </p:nvSpPr>
        <p:spPr/>
        <p:txBody>
          <a:bodyPr/>
          <a:lstStyle/>
          <a:p>
            <a:fld id="{B0DBB0A5-1CF7-45F1-A2D7-7967447F51D9}" type="slidenum">
              <a:rPr lang="en-US" smtClean="0"/>
              <a:pPr/>
              <a:t>13</a:t>
            </a:fld>
            <a:endParaRPr lang="en-US" dirty="0"/>
          </a:p>
        </p:txBody>
      </p:sp>
      <p:sp>
        <p:nvSpPr>
          <p:cNvPr id="4" name="Content Placeholder 3"/>
          <p:cNvSpPr>
            <a:spLocks noGrp="1"/>
          </p:cNvSpPr>
          <p:nvPr>
            <p:ph sz="quarter" idx="13"/>
          </p:nvPr>
        </p:nvSpPr>
        <p:spPr/>
        <p:txBody>
          <a:bodyPr vert="horz" lIns="91440" tIns="45720" rIns="91440" bIns="45720" rtlCol="0" anchor="ctr">
            <a:normAutofit fontScale="92500" lnSpcReduction="20000"/>
          </a:bodyPr>
          <a:lstStyle/>
          <a:p>
            <a:pPr fontAlgn="ctr"/>
            <a:r>
              <a:rPr lang="zh-TW" altLang="en-US" dirty="0" smtClean="0"/>
              <a:t>塗佈設備</a:t>
            </a:r>
            <a:r>
              <a:rPr lang="en-US" dirty="0" smtClean="0"/>
              <a:t>(</a:t>
            </a:r>
            <a:r>
              <a:rPr lang="en-US" dirty="0"/>
              <a:t>t</a:t>
            </a:r>
            <a:r>
              <a:rPr lang="en-US" altLang="zh-CN" dirty="0"/>
              <a:t>he type of coating machine us</a:t>
            </a:r>
            <a:r>
              <a:rPr lang="en-US" dirty="0"/>
              <a:t>ing)</a:t>
            </a:r>
            <a:r>
              <a:rPr lang="zh-CN" altLang="en-US" dirty="0"/>
              <a:t>；</a:t>
            </a:r>
            <a:endParaRPr lang="en-US" dirty="0"/>
          </a:p>
          <a:p>
            <a:pPr fontAlgn="ctr"/>
            <a:r>
              <a:rPr lang="zh-CN" altLang="en-US" dirty="0"/>
              <a:t>基材</a:t>
            </a:r>
            <a:r>
              <a:rPr lang="en-US" dirty="0"/>
              <a:t>(</a:t>
            </a:r>
            <a:r>
              <a:rPr lang="en-US" altLang="zh-CN" dirty="0"/>
              <a:t>substrates</a:t>
            </a:r>
            <a:r>
              <a:rPr lang="en-US" dirty="0"/>
              <a:t>)</a:t>
            </a:r>
            <a:r>
              <a:rPr lang="zh-CN" altLang="en-US" dirty="0"/>
              <a:t>；</a:t>
            </a:r>
            <a:endParaRPr lang="en-US" dirty="0"/>
          </a:p>
          <a:p>
            <a:pPr fontAlgn="ctr"/>
            <a:r>
              <a:rPr lang="zh-TW" altLang="en-US" dirty="0" smtClean="0">
                <a:solidFill>
                  <a:srgbClr val="FF0000"/>
                </a:solidFill>
              </a:rPr>
              <a:t>電暈處</a:t>
            </a:r>
            <a:r>
              <a:rPr lang="zh-CN" altLang="en-US" dirty="0" smtClean="0">
                <a:solidFill>
                  <a:srgbClr val="FF0000"/>
                </a:solidFill>
              </a:rPr>
              <a:t>理</a:t>
            </a:r>
            <a:r>
              <a:rPr lang="zh-CN" altLang="en-US" dirty="0">
                <a:solidFill>
                  <a:srgbClr val="FF0000"/>
                </a:solidFill>
              </a:rPr>
              <a:t>情况</a:t>
            </a:r>
            <a:r>
              <a:rPr lang="en-US" dirty="0">
                <a:solidFill>
                  <a:srgbClr val="FF0000"/>
                </a:solidFill>
              </a:rPr>
              <a:t>(</a:t>
            </a:r>
            <a:r>
              <a:rPr lang="en-US" altLang="zh-CN" dirty="0">
                <a:solidFill>
                  <a:srgbClr val="FF0000"/>
                </a:solidFill>
              </a:rPr>
              <a:t>corona dyne level</a:t>
            </a:r>
            <a:r>
              <a:rPr lang="en-US" dirty="0" smtClean="0">
                <a:solidFill>
                  <a:srgbClr val="FF0000"/>
                </a:solidFill>
              </a:rPr>
              <a:t>)</a:t>
            </a:r>
            <a:r>
              <a:rPr lang="zh-CN" altLang="en-US" dirty="0" smtClean="0"/>
              <a:t>，</a:t>
            </a:r>
            <a:r>
              <a:rPr lang="zh-CN" altLang="en-US" dirty="0"/>
              <a:t>合成印</a:t>
            </a:r>
            <a:r>
              <a:rPr lang="zh-CN" altLang="en-US" dirty="0" smtClean="0"/>
              <a:t>材需做</a:t>
            </a:r>
            <a:r>
              <a:rPr lang="zh-TW" altLang="en-US" dirty="0" smtClean="0"/>
              <a:t>電暈處</a:t>
            </a:r>
            <a:r>
              <a:rPr lang="zh-CN" altLang="en-US" dirty="0" smtClean="0"/>
              <a:t>理</a:t>
            </a:r>
            <a:r>
              <a:rPr lang="fr-LU" altLang="en-US" dirty="0"/>
              <a:t>Corona </a:t>
            </a:r>
            <a:r>
              <a:rPr lang="fr-LU" altLang="en-US" dirty="0" err="1"/>
              <a:t>treatment</a:t>
            </a:r>
            <a:r>
              <a:rPr lang="fr-LU" altLang="en-US" dirty="0"/>
              <a:t> on </a:t>
            </a:r>
            <a:r>
              <a:rPr lang="fr-LU" altLang="en-US" dirty="0" err="1"/>
              <a:t>synthetic</a:t>
            </a:r>
            <a:r>
              <a:rPr lang="fr-LU" altLang="en-US" dirty="0"/>
              <a:t> </a:t>
            </a:r>
            <a:r>
              <a:rPr lang="fr-LU" altLang="en-US" dirty="0" err="1"/>
              <a:t>substrates</a:t>
            </a:r>
            <a:endParaRPr lang="fr-LU" altLang="en-US" dirty="0"/>
          </a:p>
          <a:p>
            <a:pPr fontAlgn="ctr"/>
            <a:r>
              <a:rPr lang="zh-TW" altLang="en-US" dirty="0" smtClean="0"/>
              <a:t>塗佈</a:t>
            </a:r>
            <a:r>
              <a:rPr lang="zh-CN" altLang="en-US" dirty="0" smtClean="0"/>
              <a:t>工</a:t>
            </a:r>
            <a:r>
              <a:rPr lang="zh-TW" altLang="en-US" dirty="0" smtClean="0"/>
              <a:t>藝</a:t>
            </a:r>
            <a:r>
              <a:rPr lang="zh-CN" altLang="en-US" dirty="0" smtClean="0"/>
              <a:t>，</a:t>
            </a:r>
            <a:r>
              <a:rPr lang="zh-TW" altLang="en-US" dirty="0" smtClean="0"/>
              <a:t>塗</a:t>
            </a:r>
            <a:r>
              <a:rPr lang="zh-TW" altLang="en-US" dirty="0"/>
              <a:t>佈</a:t>
            </a:r>
            <a:r>
              <a:rPr lang="zh-TW" altLang="en-US" dirty="0" smtClean="0"/>
              <a:t>輥類</a:t>
            </a:r>
            <a:r>
              <a:rPr lang="zh-CN" altLang="en-US" dirty="0" smtClean="0"/>
              <a:t>型</a:t>
            </a:r>
            <a:r>
              <a:rPr lang="en-US" dirty="0"/>
              <a:t>(c</a:t>
            </a:r>
            <a:r>
              <a:rPr lang="en-US" altLang="zh-CN" dirty="0"/>
              <a:t>oating roller type</a:t>
            </a:r>
            <a:r>
              <a:rPr lang="en-US" dirty="0"/>
              <a:t>)</a:t>
            </a:r>
          </a:p>
          <a:p>
            <a:pPr fontAlgn="ctr"/>
            <a:r>
              <a:rPr lang="zh-TW" altLang="en-US" dirty="0" smtClean="0">
                <a:solidFill>
                  <a:srgbClr val="FF0000"/>
                </a:solidFill>
              </a:rPr>
              <a:t>塗佈</a:t>
            </a:r>
            <a:r>
              <a:rPr lang="zh-CN" altLang="en-US" dirty="0" smtClean="0">
                <a:solidFill>
                  <a:srgbClr val="FF0000"/>
                </a:solidFill>
              </a:rPr>
              <a:t>克</a:t>
            </a:r>
            <a:r>
              <a:rPr lang="zh-CN" altLang="en-US" dirty="0">
                <a:solidFill>
                  <a:srgbClr val="FF0000"/>
                </a:solidFill>
              </a:rPr>
              <a:t>重</a:t>
            </a:r>
            <a:r>
              <a:rPr lang="en-US" dirty="0">
                <a:solidFill>
                  <a:srgbClr val="FF0000"/>
                </a:solidFill>
              </a:rPr>
              <a:t>(</a:t>
            </a:r>
            <a:r>
              <a:rPr lang="en-US" altLang="zh-CN" dirty="0">
                <a:solidFill>
                  <a:srgbClr val="FF0000"/>
                </a:solidFill>
              </a:rPr>
              <a:t>coat weight</a:t>
            </a:r>
            <a:r>
              <a:rPr lang="en-US" dirty="0">
                <a:solidFill>
                  <a:srgbClr val="FF0000"/>
                </a:solidFill>
              </a:rPr>
              <a:t>)</a:t>
            </a:r>
          </a:p>
          <a:p>
            <a:pPr fontAlgn="ctr"/>
            <a:r>
              <a:rPr lang="zh-CN" altLang="en-US" dirty="0" smtClean="0">
                <a:solidFill>
                  <a:srgbClr val="FF0000"/>
                </a:solidFill>
              </a:rPr>
              <a:t>烘</a:t>
            </a:r>
            <a:r>
              <a:rPr lang="zh-TW" altLang="en-US" dirty="0" smtClean="0">
                <a:solidFill>
                  <a:srgbClr val="FF0000"/>
                </a:solidFill>
              </a:rPr>
              <a:t>乾</a:t>
            </a:r>
            <a:r>
              <a:rPr lang="zh-CN" altLang="en-US" dirty="0" smtClean="0">
                <a:solidFill>
                  <a:srgbClr val="FF0000"/>
                </a:solidFill>
              </a:rPr>
              <a:t>工</a:t>
            </a:r>
            <a:r>
              <a:rPr lang="zh-TW" altLang="en-US" dirty="0" smtClean="0">
                <a:solidFill>
                  <a:srgbClr val="FF0000"/>
                </a:solidFill>
              </a:rPr>
              <a:t>藝</a:t>
            </a:r>
            <a:r>
              <a:rPr lang="en-US" dirty="0" smtClean="0">
                <a:solidFill>
                  <a:srgbClr val="FF0000"/>
                </a:solidFill>
              </a:rPr>
              <a:t>(</a:t>
            </a:r>
            <a:r>
              <a:rPr lang="en-US" dirty="0">
                <a:solidFill>
                  <a:srgbClr val="FF0000"/>
                </a:solidFill>
              </a:rPr>
              <a:t>drying)</a:t>
            </a:r>
            <a:r>
              <a:rPr lang="zh-CN" altLang="en-US" dirty="0">
                <a:solidFill>
                  <a:srgbClr val="FF0000"/>
                </a:solidFill>
              </a:rPr>
              <a:t>；</a:t>
            </a:r>
            <a:endParaRPr lang="en-US" dirty="0">
              <a:solidFill>
                <a:srgbClr val="FF0000"/>
              </a:solidFill>
            </a:endParaRPr>
          </a:p>
          <a:p>
            <a:pPr fontAlgn="ctr"/>
            <a:r>
              <a:rPr lang="zh-CN" altLang="en-US" dirty="0"/>
              <a:t>印刷方式，油墨</a:t>
            </a:r>
            <a:r>
              <a:rPr lang="en-US" dirty="0"/>
              <a:t>(p</a:t>
            </a:r>
            <a:r>
              <a:rPr lang="en-US" altLang="zh-CN" dirty="0"/>
              <a:t>rinting</a:t>
            </a:r>
            <a:r>
              <a:rPr lang="en-US" dirty="0"/>
              <a:t>)</a:t>
            </a:r>
          </a:p>
          <a:p>
            <a:pPr fontAlgn="ctr"/>
            <a:r>
              <a:rPr lang="zh-TW" altLang="en-US" dirty="0" smtClean="0"/>
              <a:t>測試</a:t>
            </a:r>
            <a:r>
              <a:rPr lang="zh-CN" altLang="en-US" dirty="0" smtClean="0"/>
              <a:t>求</a:t>
            </a:r>
            <a:r>
              <a:rPr lang="en-US" dirty="0"/>
              <a:t>(t</a:t>
            </a:r>
            <a:r>
              <a:rPr lang="en-US" altLang="zh-CN" dirty="0"/>
              <a:t>ape test</a:t>
            </a:r>
            <a:r>
              <a:rPr lang="en-US" dirty="0"/>
              <a:t>)</a:t>
            </a:r>
          </a:p>
          <a:p>
            <a:pPr fontAlgn="ctr"/>
            <a:r>
              <a:rPr lang="zh-CN" altLang="en-US" dirty="0"/>
              <a:t>防粘情况</a:t>
            </a:r>
            <a:r>
              <a:rPr lang="en-US" dirty="0"/>
              <a:t>(b</a:t>
            </a:r>
            <a:r>
              <a:rPr lang="en-US" altLang="zh-CN" dirty="0"/>
              <a:t>locking for rewind or sheet stacking</a:t>
            </a:r>
            <a:r>
              <a:rPr lang="en-US" dirty="0" smtClean="0"/>
              <a:t>)</a:t>
            </a:r>
          </a:p>
          <a:p>
            <a:pPr fontAlgn="ctr"/>
            <a:r>
              <a:rPr lang="zh-CN" altLang="en-US" dirty="0" smtClean="0"/>
              <a:t>特殊工</a:t>
            </a:r>
            <a:r>
              <a:rPr lang="zh-TW" altLang="en-US" dirty="0" smtClean="0"/>
              <a:t>藝與</a:t>
            </a:r>
            <a:r>
              <a:rPr lang="zh-CN" altLang="en-US" dirty="0" smtClean="0"/>
              <a:t>要求</a:t>
            </a:r>
            <a:r>
              <a:rPr lang="en-US" altLang="zh-CN" dirty="0" smtClean="0"/>
              <a:t>(</a:t>
            </a:r>
            <a:r>
              <a:rPr lang="en-US" dirty="0"/>
              <a:t>Special process and </a:t>
            </a:r>
            <a:r>
              <a:rPr lang="en-US" dirty="0" smtClean="0"/>
              <a:t>requirements)</a:t>
            </a:r>
            <a:endParaRPr lang="en-US" dirty="0"/>
          </a:p>
          <a:p>
            <a:endParaRPr lang="fr-LU" altLang="ja-JP" dirty="0"/>
          </a:p>
        </p:txBody>
      </p:sp>
      <p:sp>
        <p:nvSpPr>
          <p:cNvPr id="8" name="Footer Placeholder 2"/>
          <p:cNvSpPr>
            <a:spLocks noGrp="1"/>
          </p:cNvSpPr>
          <p:nvPr>
            <p:ph type="ftr" sz="quarter" idx="3"/>
          </p:nvPr>
        </p:nvSpPr>
        <p:spPr/>
        <p:txBody>
          <a:bodyPr/>
          <a:lstStyle/>
          <a:p>
            <a:r>
              <a:rPr lang="en-US" dirty="0" smtClean="0"/>
              <a:t>Introduction to Michelman</a:t>
            </a:r>
            <a:endParaRPr lang="en-US" dirty="0"/>
          </a:p>
        </p:txBody>
      </p:sp>
      <p:sp>
        <p:nvSpPr>
          <p:cNvPr id="5"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13</a:t>
            </a:fld>
            <a:endParaRPr lang="en-US" dirty="0"/>
          </a:p>
        </p:txBody>
      </p:sp>
    </p:spTree>
    <p:extLst>
      <p:ext uri="{BB962C8B-B14F-4D97-AF65-F5344CB8AC3E}">
        <p14:creationId xmlns:p14="http://schemas.microsoft.com/office/powerpoint/2010/main" val="3948145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dirty="0" err="1"/>
              <a:t>Make</a:t>
            </a:r>
            <a:r>
              <a:rPr lang="fr-BE" dirty="0"/>
              <a:t> </a:t>
            </a:r>
            <a:r>
              <a:rPr lang="fr-BE" dirty="0" err="1"/>
              <a:t>it</a:t>
            </a:r>
            <a:r>
              <a:rPr lang="fr-BE" dirty="0"/>
              <a:t> </a:t>
            </a:r>
            <a:r>
              <a:rPr lang="fr-BE" dirty="0" err="1"/>
              <a:t>work</a:t>
            </a:r>
            <a:r>
              <a:rPr lang="fr-BE" dirty="0"/>
              <a:t> </a:t>
            </a:r>
            <a:r>
              <a:rPr lang="fr-BE" dirty="0" smtClean="0"/>
              <a:t>…</a:t>
            </a:r>
            <a:endParaRPr lang="en-US" dirty="0"/>
          </a:p>
        </p:txBody>
      </p:sp>
      <p:sp>
        <p:nvSpPr>
          <p:cNvPr id="3" name="Slide Number Placeholder 2"/>
          <p:cNvSpPr>
            <a:spLocks noGrp="1"/>
          </p:cNvSpPr>
          <p:nvPr>
            <p:ph type="sldNum" sz="quarter" idx="12"/>
          </p:nvPr>
        </p:nvSpPr>
        <p:spPr/>
        <p:txBody>
          <a:bodyPr/>
          <a:lstStyle/>
          <a:p>
            <a:fld id="{B0DBB0A5-1CF7-45F1-A2D7-7967447F51D9}" type="slidenum">
              <a:rPr lang="en-US" smtClean="0"/>
              <a:pPr/>
              <a:t>14</a:t>
            </a:fld>
            <a:endParaRPr lang="en-US" dirty="0"/>
          </a:p>
        </p:txBody>
      </p:sp>
      <p:sp>
        <p:nvSpPr>
          <p:cNvPr id="14" name="Content Placeholder 2"/>
          <p:cNvSpPr>
            <a:spLocks noGrp="1"/>
          </p:cNvSpPr>
          <p:nvPr>
            <p:ph sz="quarter" idx="13"/>
          </p:nvPr>
        </p:nvSpPr>
        <p:spPr>
          <a:xfrm>
            <a:off x="231648" y="1172718"/>
            <a:ext cx="8680704" cy="1148451"/>
          </a:xfrm>
          <a:prstGeom prst="rect">
            <a:avLst/>
          </a:prstGeom>
        </p:spPr>
        <p:txBody>
          <a:bodyPr>
            <a:normAutofit fontScale="47500" lnSpcReduction="20000"/>
          </a:bodyPr>
          <a:lstStyle/>
          <a:p>
            <a:pPr marL="0" indent="0">
              <a:buNone/>
            </a:pPr>
            <a:r>
              <a:rPr lang="fr-BE" sz="2800" dirty="0" err="1" smtClean="0"/>
              <a:t>Substrate</a:t>
            </a:r>
            <a:r>
              <a:rPr lang="fr-BE" sz="2800" dirty="0" smtClean="0"/>
              <a:t> </a:t>
            </a:r>
            <a:r>
              <a:rPr lang="fr-BE" sz="2800" dirty="0"/>
              <a:t>surface</a:t>
            </a:r>
          </a:p>
          <a:p>
            <a:r>
              <a:rPr lang="en-US" altLang="en-US" sz="2800" dirty="0">
                <a:ea typeface="ＭＳ Ｐゴシック" pitchFamily="-84" charset="-128"/>
              </a:rPr>
              <a:t>Corona treat every film whether you need it or not – could solve </a:t>
            </a:r>
          </a:p>
          <a:p>
            <a:pPr marL="0" indent="0">
              <a:buNone/>
            </a:pPr>
            <a:r>
              <a:rPr lang="en-US" altLang="en-US" sz="2800" dirty="0">
                <a:ea typeface="ＭＳ Ｐゴシック" pitchFamily="-84" charset="-128"/>
              </a:rPr>
              <a:t>    many </a:t>
            </a:r>
            <a:r>
              <a:rPr lang="en-US" altLang="en-US" sz="2800" dirty="0" smtClean="0">
                <a:ea typeface="ＭＳ Ｐゴシック" pitchFamily="-84" charset="-128"/>
              </a:rPr>
              <a:t>issues</a:t>
            </a:r>
            <a:r>
              <a:rPr lang="zh-TW" altLang="en-US" sz="2800" dirty="0" smtClean="0">
                <a:ea typeface="ＭＳ Ｐゴシック" pitchFamily="-84" charset="-128"/>
              </a:rPr>
              <a:t>電暈處</a:t>
            </a:r>
            <a:r>
              <a:rPr lang="zh-CN" altLang="en-US" sz="2800" dirty="0" smtClean="0">
                <a:ea typeface="ＭＳ Ｐゴシック" pitchFamily="-84" charset="-128"/>
              </a:rPr>
              <a:t>理 </a:t>
            </a:r>
            <a:r>
              <a:rPr lang="en-US" altLang="zh-CN" sz="2800" dirty="0">
                <a:ea typeface="ＭＳ Ｐゴシック" pitchFamily="-84" charset="-128"/>
              </a:rPr>
              <a:t>---</a:t>
            </a:r>
            <a:r>
              <a:rPr lang="zh-CN" altLang="en-US" sz="2800" dirty="0">
                <a:ea typeface="ＭＳ Ｐゴシック" pitchFamily="-84" charset="-128"/>
              </a:rPr>
              <a:t>解</a:t>
            </a:r>
            <a:r>
              <a:rPr lang="zh-CN" altLang="en-US" sz="2800" dirty="0" smtClean="0">
                <a:ea typeface="ＭＳ Ｐゴシック" pitchFamily="-84" charset="-128"/>
              </a:rPr>
              <a:t>决</a:t>
            </a:r>
            <a:r>
              <a:rPr lang="zh-TW" altLang="en-US" sz="2800" dirty="0" smtClean="0">
                <a:ea typeface="ＭＳ Ｐゴシック" pitchFamily="-84" charset="-128"/>
              </a:rPr>
              <a:t>諸</a:t>
            </a:r>
            <a:r>
              <a:rPr lang="zh-CN" altLang="en-US" sz="2800" dirty="0" smtClean="0">
                <a:ea typeface="ＭＳ Ｐゴシック" pitchFamily="-84" charset="-128"/>
              </a:rPr>
              <a:t>多</a:t>
            </a:r>
            <a:r>
              <a:rPr lang="zh-TW" altLang="en-US" sz="2800" dirty="0" smtClean="0">
                <a:ea typeface="ＭＳ Ｐゴシック" pitchFamily="-84" charset="-128"/>
              </a:rPr>
              <a:t>問題</a:t>
            </a:r>
            <a:r>
              <a:rPr lang="zh-CN" altLang="en-US" sz="2800" dirty="0" smtClean="0">
                <a:ea typeface="ＭＳ Ｐゴシック" pitchFamily="-84" charset="-128"/>
              </a:rPr>
              <a:t>的</a:t>
            </a:r>
            <a:r>
              <a:rPr lang="zh-TW" altLang="en-US" sz="2800" dirty="0" smtClean="0">
                <a:ea typeface="ＭＳ Ｐゴシック" pitchFamily="-84" charset="-128"/>
              </a:rPr>
              <a:t>關鍵</a:t>
            </a:r>
            <a:endParaRPr lang="en-US" altLang="ja-JP" sz="2800" dirty="0">
              <a:ea typeface="ＭＳ Ｐゴシック" pitchFamily="-84" charset="-128"/>
            </a:endParaRPr>
          </a:p>
          <a:p>
            <a:r>
              <a:rPr lang="en-US" altLang="en-US" sz="2800" dirty="0">
                <a:ea typeface="ＭＳ Ｐゴシック" pitchFamily="-84" charset="-128"/>
              </a:rPr>
              <a:t>Use dyne pens to check the treatment level before you prime it – you want 42 or higher as a rule</a:t>
            </a:r>
            <a:r>
              <a:rPr lang="zh-CN" altLang="en-US" sz="2800" dirty="0">
                <a:ea typeface="ＭＳ Ｐゴシック" pitchFamily="-84" charset="-128"/>
              </a:rPr>
              <a:t> </a:t>
            </a:r>
            <a:r>
              <a:rPr lang="zh-CN" altLang="en-US" sz="2800" dirty="0" smtClean="0">
                <a:ea typeface="ＭＳ Ｐゴシック" pitchFamily="-84" charset="-128"/>
              </a:rPr>
              <a:t>底</a:t>
            </a:r>
            <a:r>
              <a:rPr lang="zh-TW" altLang="en-US" sz="2800" dirty="0" smtClean="0">
                <a:ea typeface="ＭＳ Ｐゴシック" pitchFamily="-84" charset="-128"/>
              </a:rPr>
              <a:t>塗</a:t>
            </a:r>
            <a:r>
              <a:rPr lang="zh-CN" altLang="en-US" sz="2800" dirty="0" smtClean="0">
                <a:ea typeface="ＭＳ Ｐゴシック" pitchFamily="-84" charset="-128"/>
              </a:rPr>
              <a:t>前用</a:t>
            </a:r>
            <a:r>
              <a:rPr lang="zh-TW" altLang="en-US" sz="2800" dirty="0" smtClean="0">
                <a:ea typeface="ＭＳ Ｐゴシック" pitchFamily="-84" charset="-128"/>
              </a:rPr>
              <a:t>達</a:t>
            </a:r>
            <a:r>
              <a:rPr lang="zh-CN" altLang="en-US" sz="2800" dirty="0" smtClean="0">
                <a:ea typeface="ＭＳ Ｐゴシック" pitchFamily="-84" charset="-128"/>
              </a:rPr>
              <a:t>恩</a:t>
            </a:r>
            <a:r>
              <a:rPr lang="zh-TW" altLang="en-US" sz="2800" dirty="0" smtClean="0">
                <a:ea typeface="ＭＳ Ｐゴシック" pitchFamily="-84" charset="-128"/>
              </a:rPr>
              <a:t>筆測達</a:t>
            </a:r>
            <a:r>
              <a:rPr lang="zh-CN" altLang="en-US" sz="2800" dirty="0" smtClean="0">
                <a:ea typeface="ＭＳ Ｐゴシック" pitchFamily="-84" charset="-128"/>
              </a:rPr>
              <a:t>因</a:t>
            </a:r>
            <a:r>
              <a:rPr lang="zh-CN" altLang="en-US" sz="2800" dirty="0">
                <a:ea typeface="ＭＳ Ｐゴシック" pitchFamily="-84" charset="-128"/>
              </a:rPr>
              <a:t>值</a:t>
            </a:r>
            <a:r>
              <a:rPr lang="zh-CN" altLang="en-US" sz="2800" dirty="0" smtClean="0">
                <a:ea typeface="ＭＳ Ｐゴシック" pitchFamily="-84" charset="-128"/>
              </a:rPr>
              <a:t>，</a:t>
            </a:r>
            <a:r>
              <a:rPr lang="zh-TW" altLang="en-US" sz="2800" dirty="0">
                <a:ea typeface="ＭＳ Ｐゴシック" pitchFamily="-84" charset="-128"/>
              </a:rPr>
              <a:t>規</a:t>
            </a:r>
            <a:r>
              <a:rPr lang="zh-CN" altLang="en-US" sz="2800" dirty="0" smtClean="0">
                <a:ea typeface="ＭＳ Ｐゴシック" pitchFamily="-84" charset="-128"/>
              </a:rPr>
              <a:t>定</a:t>
            </a:r>
            <a:r>
              <a:rPr lang="en-US" altLang="zh-CN" sz="2800" dirty="0">
                <a:ea typeface="ＭＳ Ｐゴシック" pitchFamily="-84" charset="-128"/>
              </a:rPr>
              <a:t>42</a:t>
            </a:r>
            <a:r>
              <a:rPr lang="zh-CN" altLang="en-US" sz="2800" dirty="0" smtClean="0">
                <a:ea typeface="ＭＳ Ｐゴシック" pitchFamily="-84" charset="-128"/>
              </a:rPr>
              <a:t>以上</a:t>
            </a:r>
            <a:endParaRPr lang="fr-LU" sz="2800" b="1" dirty="0"/>
          </a:p>
        </p:txBody>
      </p:sp>
      <p:sp>
        <p:nvSpPr>
          <p:cNvPr id="20" name="Footer Placeholder 2"/>
          <p:cNvSpPr>
            <a:spLocks noGrp="1"/>
          </p:cNvSpPr>
          <p:nvPr>
            <p:ph type="ftr" sz="quarter" idx="3"/>
          </p:nvPr>
        </p:nvSpPr>
        <p:spPr/>
        <p:txBody>
          <a:bodyPr/>
          <a:lstStyle/>
          <a:p>
            <a:r>
              <a:rPr lang="en-US" dirty="0" smtClean="0"/>
              <a:t>Introduction to Michelman</a:t>
            </a:r>
            <a:endParaRPr lang="en-US" dirty="0"/>
          </a:p>
        </p:txBody>
      </p:sp>
      <p:graphicFrame>
        <p:nvGraphicFramePr>
          <p:cNvPr id="15" name="Object 4"/>
          <p:cNvGraphicFramePr>
            <a:graphicFrameLocks noChangeAspect="1"/>
          </p:cNvGraphicFramePr>
          <p:nvPr>
            <p:extLst>
              <p:ext uri="{D42A27DB-BD31-4B8C-83A1-F6EECF244321}">
                <p14:modId xmlns:p14="http://schemas.microsoft.com/office/powerpoint/2010/main" val="292818040"/>
              </p:ext>
            </p:extLst>
          </p:nvPr>
        </p:nvGraphicFramePr>
        <p:xfrm>
          <a:off x="4853901" y="2574055"/>
          <a:ext cx="2951163" cy="2217737"/>
        </p:xfrm>
        <a:graphic>
          <a:graphicData uri="http://schemas.openxmlformats.org/presentationml/2006/ole">
            <mc:AlternateContent xmlns:mc="http://schemas.openxmlformats.org/markup-compatibility/2006">
              <mc:Choice xmlns:v="urn:schemas-microsoft-com:vml" Requires="v">
                <p:oleObj spid="_x0000_s1254" name="Document" r:id="rId3" imgW="6084000" imgH="4572000" progId="Word.Document.8">
                  <p:embed/>
                </p:oleObj>
              </mc:Choice>
              <mc:Fallback>
                <p:oleObj name="Document" r:id="rId3" imgW="6084000" imgH="4572000" progId="Word.Document.8">
                  <p:embed/>
                  <p:pic>
                    <p:nvPicPr>
                      <p:cNvPr id="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901" y="2574055"/>
                        <a:ext cx="2951163" cy="2217737"/>
                      </a:xfrm>
                      <a:prstGeom prst="rect">
                        <a:avLst/>
                      </a:prstGeom>
                      <a:noFill/>
                      <a:ln>
                        <a:noFill/>
                      </a:ln>
                      <a:effectLst/>
                      <a:extLst/>
                    </p:spPr>
                  </p:pic>
                </p:oleObj>
              </mc:Fallback>
            </mc:AlternateContent>
          </a:graphicData>
        </a:graphic>
      </p:graphicFrame>
      <p:sp>
        <p:nvSpPr>
          <p:cNvPr id="16" name="Text Box 5"/>
          <p:cNvSpPr txBox="1">
            <a:spLocks noChangeArrowheads="1"/>
          </p:cNvSpPr>
          <p:nvPr/>
        </p:nvSpPr>
        <p:spPr bwMode="auto">
          <a:xfrm>
            <a:off x="1395872" y="2113757"/>
            <a:ext cx="3160943" cy="338554"/>
          </a:xfrm>
          <a:prstGeom prst="rect">
            <a:avLst/>
          </a:prstGeom>
          <a:noFill/>
          <a:ln w="19050" algn="ctr">
            <a:noFill/>
            <a:miter lim="800000"/>
            <a:headEnd/>
            <a:tailEnd/>
          </a:ln>
        </p:spPr>
        <p:txBody>
          <a:bodyPr wrap="square">
            <a:spAutoFit/>
          </a:bodyPr>
          <a:lstStyle/>
          <a:p>
            <a:pPr>
              <a:spcBef>
                <a:spcPct val="50000"/>
              </a:spcBef>
            </a:pPr>
            <a:r>
              <a:rPr lang="en-US" sz="1600" dirty="0">
                <a:solidFill>
                  <a:schemeClr val="accent3">
                    <a:lumMod val="50000"/>
                  </a:schemeClr>
                </a:solidFill>
              </a:rPr>
              <a:t>non-wetting – without corona</a:t>
            </a:r>
          </a:p>
        </p:txBody>
      </p:sp>
      <p:sp>
        <p:nvSpPr>
          <p:cNvPr id="17" name="Text Box 5"/>
          <p:cNvSpPr txBox="1">
            <a:spLocks noChangeArrowheads="1"/>
          </p:cNvSpPr>
          <p:nvPr/>
        </p:nvSpPr>
        <p:spPr bwMode="auto">
          <a:xfrm>
            <a:off x="5151447" y="2101882"/>
            <a:ext cx="3160943" cy="338554"/>
          </a:xfrm>
          <a:prstGeom prst="rect">
            <a:avLst/>
          </a:prstGeom>
          <a:noFill/>
          <a:ln w="19050" algn="ctr">
            <a:noFill/>
            <a:miter lim="800000"/>
            <a:headEnd/>
            <a:tailEnd/>
          </a:ln>
        </p:spPr>
        <p:txBody>
          <a:bodyPr wrap="square">
            <a:spAutoFit/>
          </a:bodyPr>
          <a:lstStyle/>
          <a:p>
            <a:pPr>
              <a:spcBef>
                <a:spcPct val="50000"/>
              </a:spcBef>
            </a:pPr>
            <a:r>
              <a:rPr lang="en-US" sz="1600" dirty="0">
                <a:solidFill>
                  <a:schemeClr val="accent3">
                    <a:lumMod val="50000"/>
                  </a:schemeClr>
                </a:solidFill>
              </a:rPr>
              <a:t>wetting – with corona</a:t>
            </a:r>
          </a:p>
        </p:txBody>
      </p:sp>
      <p:graphicFrame>
        <p:nvGraphicFramePr>
          <p:cNvPr id="18" name="Object 17"/>
          <p:cNvGraphicFramePr>
            <a:graphicFrameLocks noGrp="1" noChangeAspect="1"/>
          </p:cNvGraphicFramePr>
          <p:nvPr>
            <p:extLst>
              <p:ext uri="{D42A27DB-BD31-4B8C-83A1-F6EECF244321}">
                <p14:modId xmlns:p14="http://schemas.microsoft.com/office/powerpoint/2010/main" val="1283243219"/>
              </p:ext>
            </p:extLst>
          </p:nvPr>
        </p:nvGraphicFramePr>
        <p:xfrm>
          <a:off x="1325017" y="2545582"/>
          <a:ext cx="2960688" cy="2225675"/>
        </p:xfrm>
        <a:graphic>
          <a:graphicData uri="http://schemas.openxmlformats.org/presentationml/2006/ole">
            <mc:AlternateContent xmlns:mc="http://schemas.openxmlformats.org/markup-compatibility/2006">
              <mc:Choice xmlns:v="urn:schemas-microsoft-com:vml" Requires="v">
                <p:oleObj spid="_x0000_s1255" name="Document" r:id="rId5" imgW="6083808" imgH="4572000" progId="Word.Document.8">
                  <p:embed/>
                </p:oleObj>
              </mc:Choice>
              <mc:Fallback>
                <p:oleObj name="Document" r:id="rId5" imgW="6083808" imgH="4572000" progId="Word.Document.8">
                  <p:embed/>
                  <p:pic>
                    <p:nvPicPr>
                      <p:cNvPr id="12" name="Object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017" y="2545582"/>
                        <a:ext cx="2960688" cy="2225675"/>
                      </a:xfrm>
                      <a:prstGeom prst="rect">
                        <a:avLst/>
                      </a:prstGeom>
                      <a:noFill/>
                      <a:ln>
                        <a:noFill/>
                      </a:ln>
                      <a:effectLst/>
                      <a:extLst/>
                    </p:spPr>
                  </p:pic>
                </p:oleObj>
              </mc:Fallback>
            </mc:AlternateContent>
          </a:graphicData>
        </a:graphic>
      </p:graphicFrame>
      <p:pic>
        <p:nvPicPr>
          <p:cNvPr id="19" name="Pictur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53272" y="284784"/>
            <a:ext cx="1776403" cy="1332302"/>
          </a:xfrm>
          <a:prstGeom prst="rect">
            <a:avLst/>
          </a:prstGeom>
        </p:spPr>
      </p:pic>
      <p:sp>
        <p:nvSpPr>
          <p:cNvPr id="12"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14</a:t>
            </a:fld>
            <a:endParaRPr lang="en-US" dirty="0"/>
          </a:p>
        </p:txBody>
      </p:sp>
    </p:spTree>
    <p:extLst>
      <p:ext uri="{BB962C8B-B14F-4D97-AF65-F5344CB8AC3E}">
        <p14:creationId xmlns:p14="http://schemas.microsoft.com/office/powerpoint/2010/main" val="3250838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pPr eaLnBrk="1" hangingPunct="1"/>
            <a:r>
              <a:rPr lang="en-US" altLang="en-US" sz="2800" dirty="0" smtClean="0">
                <a:ea typeface="ＭＳ Ｐゴシック" pitchFamily="-84" charset="-128"/>
              </a:rPr>
              <a:t>How to put down the right amount</a:t>
            </a:r>
            <a:br>
              <a:rPr lang="en-US" altLang="en-US" sz="2800" dirty="0" smtClean="0">
                <a:ea typeface="ＭＳ Ｐゴシック" pitchFamily="-84" charset="-128"/>
              </a:rPr>
            </a:br>
            <a:r>
              <a:rPr lang="zh-CN" altLang="en-US" sz="2800" dirty="0" smtClean="0">
                <a:ea typeface="ＭＳ Ｐゴシック" pitchFamily="-84" charset="-128"/>
              </a:rPr>
              <a:t>如何</a:t>
            </a:r>
            <a:r>
              <a:rPr lang="zh-TW" altLang="en-US" sz="2800" dirty="0" smtClean="0">
                <a:ea typeface="ＭＳ Ｐゴシック" pitchFamily="-84" charset="-128"/>
              </a:rPr>
              <a:t>進</a:t>
            </a:r>
            <a:r>
              <a:rPr lang="zh-CN" altLang="en-US" sz="2800" dirty="0" smtClean="0">
                <a:ea typeface="ＭＳ Ｐゴシック" pitchFamily="-84" charset="-128"/>
              </a:rPr>
              <a:t>行</a:t>
            </a:r>
            <a:r>
              <a:rPr lang="zh-TW" altLang="en-US" sz="2800" dirty="0" smtClean="0">
                <a:ea typeface="ＭＳ Ｐゴシック" pitchFamily="-84" charset="-128"/>
              </a:rPr>
              <a:t>適</a:t>
            </a:r>
            <a:r>
              <a:rPr lang="zh-CN" altLang="en-US" sz="2800" dirty="0" smtClean="0">
                <a:ea typeface="ＭＳ Ｐゴシック" pitchFamily="-84" charset="-128"/>
              </a:rPr>
              <a:t>中</a:t>
            </a:r>
            <a:r>
              <a:rPr lang="zh-TW" altLang="en-US" sz="2800" dirty="0" smtClean="0">
                <a:ea typeface="ＭＳ Ｐゴシック" pitchFamily="-84" charset="-128"/>
              </a:rPr>
              <a:t>塗佈</a:t>
            </a:r>
            <a:endParaRPr lang="en-US" altLang="en-US" sz="2800" dirty="0" smtClean="0">
              <a:ea typeface="ＭＳ Ｐゴシック" pitchFamily="-84" charset="-128"/>
            </a:endParaRPr>
          </a:p>
        </p:txBody>
      </p:sp>
      <p:sp>
        <p:nvSpPr>
          <p:cNvPr id="3" name="Slide Number Placeholder 2"/>
          <p:cNvSpPr>
            <a:spLocks noGrp="1"/>
          </p:cNvSpPr>
          <p:nvPr>
            <p:ph type="sldNum" sz="quarter" idx="12"/>
          </p:nvPr>
        </p:nvSpPr>
        <p:spPr/>
        <p:txBody>
          <a:bodyPr/>
          <a:lstStyle/>
          <a:p>
            <a:fld id="{B0DBB0A5-1CF7-45F1-A2D7-7967447F51D9}" type="slidenum">
              <a:rPr lang="en-US" smtClean="0"/>
              <a:pPr/>
              <a:t>15</a:t>
            </a:fld>
            <a:endParaRPr lang="en-US" dirty="0"/>
          </a:p>
        </p:txBody>
      </p:sp>
      <p:sp>
        <p:nvSpPr>
          <p:cNvPr id="2" name="Content Placeholder 1"/>
          <p:cNvSpPr>
            <a:spLocks noGrp="1"/>
          </p:cNvSpPr>
          <p:nvPr>
            <p:ph sz="quarter" idx="13"/>
          </p:nvPr>
        </p:nvSpPr>
        <p:spPr/>
        <p:txBody>
          <a:bodyPr vert="horz" lIns="91440" tIns="45720" rIns="91440" bIns="45720" rtlCol="0">
            <a:normAutofit/>
          </a:bodyPr>
          <a:lstStyle/>
          <a:p>
            <a:pPr marL="0" indent="0">
              <a:buNone/>
            </a:pPr>
            <a:r>
              <a:rPr lang="en-US" altLang="en-US" sz="2400" dirty="0"/>
              <a:t>Use the right equipment</a:t>
            </a:r>
            <a:r>
              <a:rPr lang="zh-CN" altLang="en-US" sz="2400" dirty="0"/>
              <a:t> </a:t>
            </a:r>
            <a:endParaRPr lang="en-US" altLang="zh-CN" sz="2400" dirty="0" smtClean="0"/>
          </a:p>
          <a:p>
            <a:pPr marL="0" indent="0">
              <a:buNone/>
            </a:pPr>
            <a:r>
              <a:rPr lang="zh-TW" altLang="en-US" sz="2400" dirty="0" smtClean="0"/>
              <a:t>選</a:t>
            </a:r>
            <a:r>
              <a:rPr lang="zh-CN" altLang="en-US" sz="2400" dirty="0" smtClean="0"/>
              <a:t>用正</a:t>
            </a:r>
            <a:r>
              <a:rPr lang="zh-TW" altLang="en-US" sz="2400" dirty="0" smtClean="0"/>
              <a:t>確設備</a:t>
            </a:r>
            <a:endParaRPr lang="en-US" altLang="ja-JP" sz="2400" dirty="0"/>
          </a:p>
          <a:p>
            <a:pPr lvl="1"/>
            <a:r>
              <a:rPr lang="en-US" altLang="en-US" sz="1600" dirty="0"/>
              <a:t>ABG </a:t>
            </a:r>
            <a:r>
              <a:rPr lang="en-US" altLang="en-US" sz="1600" dirty="0" err="1"/>
              <a:t>DigiCoat</a:t>
            </a:r>
            <a:r>
              <a:rPr lang="en-US" altLang="en-US" sz="1600" dirty="0"/>
              <a:t> or any comparable </a:t>
            </a:r>
            <a:r>
              <a:rPr lang="en-US" altLang="en-US" sz="1600" dirty="0" err="1"/>
              <a:t>flexo</a:t>
            </a:r>
            <a:r>
              <a:rPr lang="en-US" altLang="en-US" sz="1600" dirty="0"/>
              <a:t> Coater with corona, decent drying, and good tension controls.</a:t>
            </a:r>
            <a:r>
              <a:rPr lang="zh-CN" altLang="en-US" sz="1600" dirty="0"/>
              <a:t> </a:t>
            </a:r>
            <a:r>
              <a:rPr lang="zh-TW" altLang="en-US" sz="1600" dirty="0" smtClean="0"/>
              <a:t>採</a:t>
            </a:r>
            <a:r>
              <a:rPr lang="zh-CN" altLang="en-US" sz="1600" dirty="0" smtClean="0"/>
              <a:t>用</a:t>
            </a:r>
            <a:r>
              <a:rPr lang="en-US" altLang="ja-JP" sz="1600" dirty="0"/>
              <a:t>ABG </a:t>
            </a:r>
            <a:r>
              <a:rPr lang="en-US" altLang="ja-JP" sz="1600" dirty="0" err="1"/>
              <a:t>DigiCoat</a:t>
            </a:r>
            <a:r>
              <a:rPr lang="en-US" altLang="ja-JP" sz="1600" dirty="0"/>
              <a:t> 330 </a:t>
            </a:r>
            <a:r>
              <a:rPr lang="zh-CN" altLang="en-US" sz="1600" dirty="0"/>
              <a:t>或任何</a:t>
            </a:r>
            <a:r>
              <a:rPr lang="zh-CN" altLang="en-US" sz="1600" dirty="0" smtClean="0"/>
              <a:t>有</a:t>
            </a:r>
            <a:r>
              <a:rPr lang="zh-TW" altLang="en-US" sz="1600" dirty="0" smtClean="0"/>
              <a:t>電暈</a:t>
            </a:r>
            <a:r>
              <a:rPr lang="zh-CN" altLang="en-US" sz="1600" dirty="0" smtClean="0"/>
              <a:t>，</a:t>
            </a:r>
            <a:r>
              <a:rPr lang="zh-TW" altLang="en-US" sz="1600" dirty="0" smtClean="0"/>
              <a:t>適</a:t>
            </a:r>
            <a:r>
              <a:rPr lang="zh-CN" altLang="en-US" sz="1600" dirty="0" smtClean="0"/>
              <a:t>度</a:t>
            </a:r>
            <a:r>
              <a:rPr lang="zh-TW" altLang="en-US" sz="1600" dirty="0" smtClean="0"/>
              <a:t>乾</a:t>
            </a:r>
            <a:r>
              <a:rPr lang="zh-CN" altLang="en-US" sz="1600" dirty="0" smtClean="0"/>
              <a:t>燥及</a:t>
            </a:r>
            <a:r>
              <a:rPr lang="zh-TW" altLang="en-US" sz="1600" dirty="0" smtClean="0"/>
              <a:t>張</a:t>
            </a:r>
            <a:r>
              <a:rPr lang="zh-CN" altLang="en-US" sz="1600" dirty="0" smtClean="0"/>
              <a:t>力</a:t>
            </a:r>
            <a:r>
              <a:rPr lang="zh-CN" altLang="en-US" sz="1600" dirty="0"/>
              <a:t>控制的凹凸</a:t>
            </a:r>
            <a:r>
              <a:rPr lang="zh-CN" altLang="en-US" sz="1600" dirty="0" smtClean="0"/>
              <a:t>印刷</a:t>
            </a:r>
            <a:r>
              <a:rPr lang="zh-TW" altLang="en-US" sz="1600" dirty="0" smtClean="0"/>
              <a:t>機</a:t>
            </a:r>
            <a:endParaRPr lang="en-US" altLang="zh-CN" sz="1600" dirty="0"/>
          </a:p>
          <a:p>
            <a:pPr lvl="1"/>
            <a:endParaRPr lang="en-US" altLang="ja-JP" sz="1600" dirty="0"/>
          </a:p>
          <a:p>
            <a:pPr marL="0" indent="0">
              <a:buNone/>
            </a:pPr>
            <a:r>
              <a:rPr lang="en-US" altLang="en-US" sz="2400" dirty="0"/>
              <a:t>Match the coat weight to the </a:t>
            </a:r>
            <a:r>
              <a:rPr lang="en-US" altLang="en-US" sz="2400" dirty="0" smtClean="0"/>
              <a:t>substrate</a:t>
            </a:r>
          </a:p>
          <a:p>
            <a:pPr marL="0" indent="0">
              <a:buNone/>
            </a:pPr>
            <a:r>
              <a:rPr lang="zh-CN" altLang="en-US" sz="2400" dirty="0" smtClean="0"/>
              <a:t>根</a:t>
            </a:r>
            <a:r>
              <a:rPr lang="zh-TW" altLang="en-US" sz="2400" dirty="0" smtClean="0"/>
              <a:t>據</a:t>
            </a:r>
            <a:r>
              <a:rPr lang="zh-CN" altLang="en-US" sz="2400" dirty="0" smtClean="0"/>
              <a:t>印材</a:t>
            </a:r>
            <a:r>
              <a:rPr lang="zh-TW" altLang="en-US" sz="2400" dirty="0"/>
              <a:t>來</a:t>
            </a:r>
            <a:r>
              <a:rPr lang="zh-CN" altLang="en-US" sz="2400" dirty="0" smtClean="0"/>
              <a:t>决定</a:t>
            </a:r>
            <a:r>
              <a:rPr lang="zh-TW" altLang="en-US" sz="2400" dirty="0" smtClean="0"/>
              <a:t>塗佈</a:t>
            </a:r>
            <a:r>
              <a:rPr lang="zh-CN" altLang="en-US" sz="2400" dirty="0" smtClean="0"/>
              <a:t>量</a:t>
            </a:r>
            <a:r>
              <a:rPr lang="zh-CN" altLang="en-US" sz="2400" dirty="0"/>
              <a:t>的大小</a:t>
            </a:r>
          </a:p>
          <a:p>
            <a:pPr lvl="1"/>
            <a:r>
              <a:rPr lang="en-US" altLang="en-US" sz="1600" dirty="0"/>
              <a:t>Use more for paper, especially uncoated papers</a:t>
            </a:r>
            <a:r>
              <a:rPr lang="zh-CN" altLang="en-US" sz="1600" dirty="0"/>
              <a:t>纸</a:t>
            </a:r>
            <a:r>
              <a:rPr lang="zh-CN" altLang="en-US" sz="1600" dirty="0" smtClean="0"/>
              <a:t>材</a:t>
            </a:r>
            <a:r>
              <a:rPr lang="zh-TW" altLang="en-US" sz="1600" dirty="0" smtClean="0"/>
              <a:t>塗佈</a:t>
            </a:r>
            <a:r>
              <a:rPr lang="zh-CN" altLang="en-US" sz="1600" dirty="0" smtClean="0"/>
              <a:t>量</a:t>
            </a:r>
            <a:r>
              <a:rPr lang="zh-CN" altLang="en-US" sz="1600" dirty="0"/>
              <a:t>大</a:t>
            </a:r>
            <a:endParaRPr lang="en-US" altLang="ja-JP" sz="1600" dirty="0"/>
          </a:p>
          <a:p>
            <a:pPr lvl="1"/>
            <a:r>
              <a:rPr lang="en-US" altLang="en-US" sz="1600" dirty="0"/>
              <a:t>Use more for textured surfaces</a:t>
            </a:r>
            <a:r>
              <a:rPr lang="zh-CN" altLang="en-US" sz="1600" dirty="0"/>
              <a:t> </a:t>
            </a:r>
            <a:r>
              <a:rPr lang="zh-TW" altLang="en-US" sz="1600" dirty="0" smtClean="0"/>
              <a:t>紋</a:t>
            </a:r>
            <a:r>
              <a:rPr lang="zh-CN" altLang="en-US" sz="1600" dirty="0" smtClean="0"/>
              <a:t>理面的</a:t>
            </a:r>
            <a:r>
              <a:rPr lang="zh-CN" altLang="en-US" sz="1600" dirty="0"/>
              <a:t>基材</a:t>
            </a:r>
            <a:r>
              <a:rPr lang="zh-CN" altLang="en-US" sz="1600" dirty="0" smtClean="0"/>
              <a:t>多</a:t>
            </a:r>
            <a:r>
              <a:rPr lang="zh-TW" altLang="en-US" sz="1600" dirty="0" smtClean="0"/>
              <a:t>塗</a:t>
            </a:r>
            <a:r>
              <a:rPr lang="zh-CN" altLang="en-US" sz="1600" dirty="0" smtClean="0"/>
              <a:t>一些</a:t>
            </a:r>
            <a:r>
              <a:rPr lang="zh-CN" altLang="en-US" sz="1600" dirty="0"/>
              <a:t>。</a:t>
            </a:r>
            <a:endParaRPr lang="en-US" altLang="ja-JP" sz="1600" dirty="0"/>
          </a:p>
        </p:txBody>
      </p:sp>
      <p:sp>
        <p:nvSpPr>
          <p:cNvPr id="8" name="Footer Placeholder 2"/>
          <p:cNvSpPr>
            <a:spLocks noGrp="1"/>
          </p:cNvSpPr>
          <p:nvPr>
            <p:ph type="ftr" sz="quarter" idx="3"/>
          </p:nvPr>
        </p:nvSpPr>
        <p:spPr/>
        <p:txBody>
          <a:bodyPr/>
          <a:lstStyle/>
          <a:p>
            <a:r>
              <a:rPr lang="en-US" dirty="0" smtClean="0"/>
              <a:t>Introduction to Michelman</a:t>
            </a:r>
            <a:endParaRPr lang="en-US" dirty="0"/>
          </a:p>
        </p:txBody>
      </p:sp>
      <p:sp>
        <p:nvSpPr>
          <p:cNvPr id="5"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15</a:t>
            </a:fld>
            <a:endParaRPr lang="en-US" dirty="0"/>
          </a:p>
        </p:txBody>
      </p:sp>
    </p:spTree>
    <p:extLst>
      <p:ext uri="{BB962C8B-B14F-4D97-AF65-F5344CB8AC3E}">
        <p14:creationId xmlns:p14="http://schemas.microsoft.com/office/powerpoint/2010/main" val="237252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vert="horz" lIns="91440" tIns="45720" rIns="91440" bIns="45720" rtlCol="0" anchor="ctr">
            <a:normAutofit/>
          </a:bodyPr>
          <a:lstStyle/>
          <a:p>
            <a:r>
              <a:rPr lang="fr-LU" altLang="en-US" sz="2800" dirty="0">
                <a:ea typeface="ＭＳ Ｐゴシック" pitchFamily="-84" charset="-128"/>
              </a:rPr>
              <a:t>Drying </a:t>
            </a:r>
            <a:r>
              <a:rPr lang="zh-CN" altLang="en-US" sz="2800" dirty="0" smtClean="0">
                <a:ea typeface="ＭＳ Ｐゴシック" pitchFamily="-84" charset="-128"/>
              </a:rPr>
              <a:t>烘</a:t>
            </a:r>
            <a:r>
              <a:rPr lang="zh-TW" altLang="en-US" sz="2800" dirty="0" smtClean="0">
                <a:ea typeface="ＭＳ Ｐゴシック" pitchFamily="-84" charset="-128"/>
              </a:rPr>
              <a:t>乾</a:t>
            </a:r>
            <a:endParaRPr lang="fr-LU" altLang="en-US" sz="2800" dirty="0">
              <a:ea typeface="ＭＳ Ｐゴシック" pitchFamily="-84" charset="-128"/>
            </a:endParaRPr>
          </a:p>
        </p:txBody>
      </p:sp>
      <p:sp>
        <p:nvSpPr>
          <p:cNvPr id="3" name="Slide Number Placeholder 2"/>
          <p:cNvSpPr>
            <a:spLocks noGrp="1"/>
          </p:cNvSpPr>
          <p:nvPr>
            <p:ph type="sldNum" sz="quarter" idx="12"/>
          </p:nvPr>
        </p:nvSpPr>
        <p:spPr/>
        <p:txBody>
          <a:bodyPr/>
          <a:lstStyle/>
          <a:p>
            <a:fld id="{B0DBB0A5-1CF7-45F1-A2D7-7967447F51D9}" type="slidenum">
              <a:rPr lang="en-US" smtClean="0"/>
              <a:pPr/>
              <a:t>16</a:t>
            </a:fld>
            <a:endParaRPr lang="en-US" dirty="0"/>
          </a:p>
        </p:txBody>
      </p:sp>
      <p:sp>
        <p:nvSpPr>
          <p:cNvPr id="7" name="Content Placeholder 2"/>
          <p:cNvSpPr>
            <a:spLocks noGrp="1"/>
          </p:cNvSpPr>
          <p:nvPr>
            <p:ph sz="quarter" idx="13"/>
          </p:nvPr>
        </p:nvSpPr>
        <p:spPr>
          <a:prstGeom prst="rect">
            <a:avLst/>
          </a:prstGeom>
        </p:spPr>
        <p:txBody>
          <a:bodyPr vert="horz" lIns="91440" tIns="45720" rIns="91440" bIns="45720" rtlCol="0">
            <a:normAutofit lnSpcReduction="10000"/>
          </a:bodyPr>
          <a:lstStyle/>
          <a:p>
            <a:pPr marL="0" indent="0">
              <a:buNone/>
            </a:pPr>
            <a:r>
              <a:rPr lang="en-US" altLang="en-US" sz="2400" dirty="0"/>
              <a:t>A web temperature of 60 °C is recommended during drying to obtain full adhesion of the coating to the substrate. Be sure to cool the web down to less than 40 °C before winding or blocking in the wound roll occurs</a:t>
            </a:r>
            <a:r>
              <a:rPr lang="en-US" altLang="en-US" sz="2400" dirty="0" smtClean="0"/>
              <a:t>.</a:t>
            </a:r>
          </a:p>
          <a:p>
            <a:pPr marL="0" indent="0">
              <a:buNone/>
            </a:pPr>
            <a:r>
              <a:rPr lang="zh-CN" altLang="en-US" sz="2400" dirty="0" smtClean="0"/>
              <a:t>推</a:t>
            </a:r>
            <a:r>
              <a:rPr lang="zh-TW" altLang="en-US" sz="2400" dirty="0" smtClean="0"/>
              <a:t>薦</a:t>
            </a:r>
            <a:r>
              <a:rPr lang="zh-CN" altLang="en-US" sz="2400" dirty="0" smtClean="0"/>
              <a:t>印</a:t>
            </a:r>
            <a:r>
              <a:rPr lang="zh-CN" altLang="en-US" sz="2400" dirty="0"/>
              <a:t>材温度</a:t>
            </a:r>
            <a:r>
              <a:rPr lang="en-US" altLang="zh-CN" sz="2400" dirty="0" smtClean="0"/>
              <a:t>60</a:t>
            </a:r>
            <a:r>
              <a:rPr lang="zh-CN" altLang="en-US" sz="2400" dirty="0" smtClean="0"/>
              <a:t>℃以</a:t>
            </a:r>
            <a:r>
              <a:rPr lang="zh-TW" altLang="en-US" sz="2400" dirty="0" smtClean="0"/>
              <a:t>獲</a:t>
            </a:r>
            <a:r>
              <a:rPr lang="zh-CN" altLang="en-US" sz="2400" dirty="0" smtClean="0"/>
              <a:t>得底</a:t>
            </a:r>
            <a:r>
              <a:rPr lang="zh-TW" altLang="en-US" sz="2400" dirty="0" smtClean="0"/>
              <a:t>塗</a:t>
            </a:r>
            <a:r>
              <a:rPr lang="zh-CN" altLang="en-US" sz="2400" dirty="0" smtClean="0"/>
              <a:t>同</a:t>
            </a:r>
            <a:r>
              <a:rPr lang="zh-CN" altLang="en-US" sz="2400" dirty="0"/>
              <a:t>基材的完全粘合</a:t>
            </a:r>
            <a:r>
              <a:rPr lang="zh-CN" altLang="en-US" sz="2400" dirty="0" smtClean="0"/>
              <a:t>。</a:t>
            </a:r>
            <a:r>
              <a:rPr lang="zh-TW" altLang="en-US" sz="2400" dirty="0" smtClean="0"/>
              <a:t>確</a:t>
            </a:r>
            <a:r>
              <a:rPr lang="zh-CN" altLang="en-US" sz="2400" dirty="0" smtClean="0"/>
              <a:t>保</a:t>
            </a:r>
            <a:r>
              <a:rPr lang="zh-CN" altLang="en-US" sz="2400" dirty="0"/>
              <a:t>收卷之前冷却到</a:t>
            </a:r>
            <a:r>
              <a:rPr lang="en-US" altLang="zh-CN" sz="2400" dirty="0" smtClean="0"/>
              <a:t>40</a:t>
            </a:r>
            <a:r>
              <a:rPr lang="zh-CN" altLang="en-US" sz="2400" dirty="0"/>
              <a:t>℃</a:t>
            </a:r>
            <a:r>
              <a:rPr lang="zh-CN" altLang="en-US" sz="2400" dirty="0" smtClean="0"/>
              <a:t>以下</a:t>
            </a:r>
            <a:r>
              <a:rPr lang="zh-CN" altLang="en-US" sz="2400" dirty="0"/>
              <a:t>的温度，</a:t>
            </a:r>
            <a:r>
              <a:rPr lang="zh-CN" altLang="en-US" sz="2400" dirty="0" smtClean="0"/>
              <a:t>否</a:t>
            </a:r>
            <a:r>
              <a:rPr lang="zh-TW" altLang="en-US" sz="2400" dirty="0" smtClean="0"/>
              <a:t>則</a:t>
            </a:r>
            <a:r>
              <a:rPr lang="zh-CN" altLang="en-US" sz="2400" dirty="0" smtClean="0"/>
              <a:t>容易出</a:t>
            </a:r>
            <a:r>
              <a:rPr lang="zh-TW" altLang="en-US" sz="2400" dirty="0" smtClean="0"/>
              <a:t>現發</a:t>
            </a:r>
            <a:r>
              <a:rPr lang="zh-CN" altLang="en-US" sz="2400" dirty="0" smtClean="0"/>
              <a:t>粘。 </a:t>
            </a:r>
            <a:r>
              <a:rPr lang="en-US" altLang="zh-CN" sz="2400" dirty="0" smtClean="0"/>
              <a:t> </a:t>
            </a:r>
            <a:endParaRPr lang="en-US" altLang="ja-JP" sz="2400" dirty="0"/>
          </a:p>
          <a:p>
            <a:pPr marL="0" indent="0">
              <a:buNone/>
            </a:pPr>
            <a:endParaRPr lang="en-US" altLang="en-US" sz="2400" dirty="0"/>
          </a:p>
          <a:p>
            <a:pPr marL="0" indent="0">
              <a:buNone/>
            </a:pPr>
            <a:r>
              <a:rPr lang="en-US" altLang="en-US" sz="2400" dirty="0"/>
              <a:t>Depending on the substrate, the primer and the coating unit, these parameters may vary. </a:t>
            </a:r>
            <a:r>
              <a:rPr lang="zh-CN" altLang="en-US" sz="2400" dirty="0"/>
              <a:t> </a:t>
            </a:r>
            <a:endParaRPr lang="en-US" altLang="zh-CN" sz="2400" dirty="0" smtClean="0"/>
          </a:p>
          <a:p>
            <a:pPr marL="0" indent="0">
              <a:buNone/>
            </a:pPr>
            <a:r>
              <a:rPr lang="zh-CN" altLang="en-US" sz="2400" dirty="0" smtClean="0"/>
              <a:t>根</a:t>
            </a:r>
            <a:r>
              <a:rPr lang="zh-TW" altLang="en-US" sz="2400" dirty="0" smtClean="0"/>
              <a:t>據</a:t>
            </a:r>
            <a:r>
              <a:rPr lang="zh-CN" altLang="en-US" sz="2400" dirty="0" smtClean="0"/>
              <a:t>基</a:t>
            </a:r>
            <a:r>
              <a:rPr lang="zh-CN" altLang="en-US" sz="2400" dirty="0"/>
              <a:t>材，</a:t>
            </a:r>
            <a:r>
              <a:rPr lang="zh-CN" altLang="en-US" sz="2400" dirty="0" smtClean="0"/>
              <a:t>底</a:t>
            </a:r>
            <a:r>
              <a:rPr lang="zh-TW" altLang="en-US" sz="2400" dirty="0" smtClean="0"/>
              <a:t>塗</a:t>
            </a:r>
            <a:r>
              <a:rPr lang="zh-CN" altLang="en-US" sz="2400" dirty="0" smtClean="0"/>
              <a:t>及</a:t>
            </a:r>
            <a:r>
              <a:rPr lang="zh-TW" altLang="en-US" sz="2400" dirty="0" smtClean="0"/>
              <a:t>塗佈設備</a:t>
            </a:r>
            <a:r>
              <a:rPr lang="zh-CN" altLang="en-US" sz="2400" dirty="0" smtClean="0"/>
              <a:t>的</a:t>
            </a:r>
            <a:r>
              <a:rPr lang="zh-CN" altLang="en-US" sz="2400" dirty="0"/>
              <a:t>不同</a:t>
            </a:r>
            <a:r>
              <a:rPr lang="zh-CN" altLang="en-US" sz="2400" dirty="0" smtClean="0"/>
              <a:t>，</a:t>
            </a:r>
            <a:r>
              <a:rPr lang="zh-TW" altLang="en-US" sz="2400" dirty="0" smtClean="0"/>
              <a:t>這</a:t>
            </a:r>
            <a:r>
              <a:rPr lang="zh-CN" altLang="en-US" sz="2400" dirty="0" smtClean="0"/>
              <a:t>些参</a:t>
            </a:r>
            <a:r>
              <a:rPr lang="zh-TW" altLang="en-US" sz="2400" dirty="0" smtClean="0"/>
              <a:t>數</a:t>
            </a:r>
            <a:r>
              <a:rPr lang="zh-CN" altLang="en-US" sz="2400" dirty="0" smtClean="0"/>
              <a:t>也不</a:t>
            </a:r>
            <a:r>
              <a:rPr lang="zh-TW" altLang="en-US" sz="2400" dirty="0" smtClean="0"/>
              <a:t>盡</a:t>
            </a:r>
            <a:r>
              <a:rPr lang="zh-CN" altLang="en-US" sz="2400" dirty="0" smtClean="0"/>
              <a:t>相同</a:t>
            </a:r>
            <a:r>
              <a:rPr lang="zh-CN" altLang="en-US" sz="2400" dirty="0"/>
              <a:t>。</a:t>
            </a:r>
            <a:endParaRPr lang="fr-LU" altLang="en-US" sz="2400" dirty="0"/>
          </a:p>
        </p:txBody>
      </p:sp>
      <p:sp>
        <p:nvSpPr>
          <p:cNvPr id="8" name="Footer Placeholder 2"/>
          <p:cNvSpPr>
            <a:spLocks noGrp="1"/>
          </p:cNvSpPr>
          <p:nvPr>
            <p:ph type="ftr" sz="quarter" idx="3"/>
          </p:nvPr>
        </p:nvSpPr>
        <p:spPr/>
        <p:txBody>
          <a:bodyPr/>
          <a:lstStyle/>
          <a:p>
            <a:r>
              <a:rPr lang="en-US" dirty="0" smtClean="0"/>
              <a:t>Introduction to Michelman</a:t>
            </a:r>
            <a:endParaRPr lang="en-US" dirty="0"/>
          </a:p>
        </p:txBody>
      </p:sp>
      <p:sp>
        <p:nvSpPr>
          <p:cNvPr id="5"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16</a:t>
            </a:fld>
            <a:endParaRPr lang="en-US" dirty="0"/>
          </a:p>
        </p:txBody>
      </p:sp>
    </p:spTree>
    <p:extLst>
      <p:ext uri="{BB962C8B-B14F-4D97-AF65-F5344CB8AC3E}">
        <p14:creationId xmlns:p14="http://schemas.microsoft.com/office/powerpoint/2010/main" val="425227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DBB0A5-1CF7-45F1-A2D7-7967447F51D9}" type="slidenum">
              <a:rPr lang="en-US" smtClean="0"/>
              <a:pPr/>
              <a:t>17</a:t>
            </a:fld>
            <a:endParaRPr lang="en-US" dirty="0"/>
          </a:p>
        </p:txBody>
      </p:sp>
      <p:sp>
        <p:nvSpPr>
          <p:cNvPr id="6" name="Title 1"/>
          <p:cNvSpPr>
            <a:spLocks noGrp="1"/>
          </p:cNvSpPr>
          <p:nvPr>
            <p:ph type="title"/>
          </p:nvPr>
        </p:nvSpPr>
        <p:spPr>
          <a:xfrm>
            <a:off x="324288" y="32114"/>
            <a:ext cx="8229600" cy="885499"/>
          </a:xfrm>
        </p:spPr>
        <p:txBody>
          <a:bodyPr/>
          <a:lstStyle/>
          <a:p>
            <a:r>
              <a:rPr lang="en-GB" dirty="0" smtClean="0"/>
              <a:t>Beverage</a:t>
            </a:r>
            <a:r>
              <a:rPr lang="zh-TW" altLang="en-US" dirty="0" smtClean="0"/>
              <a:t>飲</a:t>
            </a:r>
            <a:r>
              <a:rPr lang="zh-CN" altLang="en-US" dirty="0" smtClean="0"/>
              <a:t>料</a:t>
            </a:r>
            <a:endParaRPr lang="en-GB" dirty="0"/>
          </a:p>
        </p:txBody>
      </p:sp>
      <p:pic>
        <p:nvPicPr>
          <p:cNvPr id="7" name="Content Placeholder 3"/>
          <p:cNvPicPr>
            <a:picLocks noGrp="1" noChangeAspect="1"/>
          </p:cNvPicPr>
          <p:nvPr>
            <p:ph idx="4294967295"/>
          </p:nvPr>
        </p:nvPicPr>
        <p:blipFill>
          <a:blip r:embed="rId2"/>
          <a:stretch>
            <a:fillRect/>
          </a:stretch>
        </p:blipFill>
        <p:spPr>
          <a:xfrm>
            <a:off x="5833526" y="130317"/>
            <a:ext cx="2853274" cy="2371723"/>
          </a:xfrm>
          <a:prstGeom prst="rect">
            <a:avLst/>
          </a:prstGeom>
        </p:spPr>
      </p:pic>
      <p:sp>
        <p:nvSpPr>
          <p:cNvPr id="8" name="TextBox 7"/>
          <p:cNvSpPr txBox="1"/>
          <p:nvPr/>
        </p:nvSpPr>
        <p:spPr>
          <a:xfrm>
            <a:off x="457200" y="3303451"/>
            <a:ext cx="3034602" cy="369332"/>
          </a:xfrm>
          <a:prstGeom prst="rect">
            <a:avLst/>
          </a:prstGeom>
          <a:noFill/>
        </p:spPr>
        <p:txBody>
          <a:bodyPr wrap="square" rtlCol="0">
            <a:spAutoFit/>
          </a:bodyPr>
          <a:lstStyle/>
          <a:p>
            <a:r>
              <a:rPr lang="en-GB" dirty="0"/>
              <a:t>Water </a:t>
            </a:r>
            <a:r>
              <a:rPr lang="en-GB" dirty="0" smtClean="0"/>
              <a:t>Resistance</a:t>
            </a:r>
            <a:r>
              <a:rPr lang="zh-CN" altLang="en-US" dirty="0" smtClean="0"/>
              <a:t>防水</a:t>
            </a:r>
            <a:endParaRPr lang="en-GB" dirty="0"/>
          </a:p>
        </p:txBody>
      </p:sp>
      <p:sp>
        <p:nvSpPr>
          <p:cNvPr id="9" name="TextBox 8"/>
          <p:cNvSpPr txBox="1"/>
          <p:nvPr/>
        </p:nvSpPr>
        <p:spPr>
          <a:xfrm>
            <a:off x="457200" y="3672783"/>
            <a:ext cx="4062248" cy="369332"/>
          </a:xfrm>
          <a:prstGeom prst="rect">
            <a:avLst/>
          </a:prstGeom>
          <a:noFill/>
        </p:spPr>
        <p:txBody>
          <a:bodyPr wrap="square" rtlCol="0">
            <a:spAutoFit/>
          </a:bodyPr>
          <a:lstStyle/>
          <a:p>
            <a:r>
              <a:rPr lang="en-GB" dirty="0"/>
              <a:t>Bottle to Bottle </a:t>
            </a:r>
            <a:r>
              <a:rPr lang="en-GB" dirty="0" smtClean="0"/>
              <a:t>test</a:t>
            </a:r>
            <a:r>
              <a:rPr lang="zh-CN" altLang="en-US" dirty="0" smtClean="0"/>
              <a:t>瓶</a:t>
            </a:r>
            <a:r>
              <a:rPr lang="zh-TW" altLang="en-US" dirty="0" smtClean="0"/>
              <a:t>對</a:t>
            </a:r>
            <a:r>
              <a:rPr lang="zh-CN" altLang="en-US" dirty="0" smtClean="0"/>
              <a:t>瓶</a:t>
            </a:r>
            <a:r>
              <a:rPr lang="zh-TW" altLang="en-US" dirty="0" smtClean="0"/>
              <a:t>試驗</a:t>
            </a:r>
            <a:endParaRPr lang="en-GB" dirty="0"/>
          </a:p>
        </p:txBody>
      </p:sp>
      <p:sp>
        <p:nvSpPr>
          <p:cNvPr id="10" name="TextBox 9"/>
          <p:cNvSpPr txBox="1"/>
          <p:nvPr/>
        </p:nvSpPr>
        <p:spPr>
          <a:xfrm>
            <a:off x="457201" y="4045194"/>
            <a:ext cx="3589281" cy="369332"/>
          </a:xfrm>
          <a:prstGeom prst="rect">
            <a:avLst/>
          </a:prstGeom>
          <a:noFill/>
        </p:spPr>
        <p:txBody>
          <a:bodyPr wrap="square" rtlCol="0">
            <a:spAutoFit/>
          </a:bodyPr>
          <a:lstStyle/>
          <a:p>
            <a:r>
              <a:rPr lang="en-GB" dirty="0"/>
              <a:t>Alcohol </a:t>
            </a:r>
            <a:r>
              <a:rPr lang="en-GB" dirty="0" smtClean="0"/>
              <a:t>Resistance</a:t>
            </a:r>
            <a:r>
              <a:rPr lang="zh-CN" altLang="en-US" dirty="0"/>
              <a:t>耐酒精</a:t>
            </a:r>
            <a:endParaRPr lang="en-GB" dirty="0"/>
          </a:p>
        </p:txBody>
      </p:sp>
      <p:sp>
        <p:nvSpPr>
          <p:cNvPr id="11" name="TextBox 10"/>
          <p:cNvSpPr txBox="1"/>
          <p:nvPr/>
        </p:nvSpPr>
        <p:spPr>
          <a:xfrm>
            <a:off x="457200" y="906812"/>
            <a:ext cx="4677976" cy="369332"/>
          </a:xfrm>
          <a:prstGeom prst="rect">
            <a:avLst/>
          </a:prstGeom>
          <a:noFill/>
        </p:spPr>
        <p:txBody>
          <a:bodyPr wrap="square" rtlCol="0">
            <a:spAutoFit/>
          </a:bodyPr>
          <a:lstStyle/>
          <a:p>
            <a:r>
              <a:rPr lang="en-GB" dirty="0">
                <a:solidFill>
                  <a:srgbClr val="0070C0"/>
                </a:solidFill>
              </a:rPr>
              <a:t>Primer </a:t>
            </a:r>
            <a:r>
              <a:rPr lang="en-GB" dirty="0" smtClean="0">
                <a:solidFill>
                  <a:srgbClr val="0070C0"/>
                </a:solidFill>
              </a:rPr>
              <a:t>Challenge</a:t>
            </a:r>
            <a:r>
              <a:rPr lang="zh-CN" altLang="en-US" dirty="0" smtClean="0">
                <a:solidFill>
                  <a:srgbClr val="0070C0"/>
                </a:solidFill>
              </a:rPr>
              <a:t>底</a:t>
            </a:r>
            <a:r>
              <a:rPr lang="zh-TW" altLang="en-US" dirty="0" smtClean="0">
                <a:solidFill>
                  <a:srgbClr val="0070C0"/>
                </a:solidFill>
              </a:rPr>
              <a:t>塗</a:t>
            </a:r>
            <a:r>
              <a:rPr lang="zh-CN" altLang="en-US" dirty="0" smtClean="0">
                <a:solidFill>
                  <a:srgbClr val="0070C0"/>
                </a:solidFill>
              </a:rPr>
              <a:t>的挑</a:t>
            </a:r>
            <a:r>
              <a:rPr lang="zh-TW" altLang="en-US" dirty="0" smtClean="0">
                <a:solidFill>
                  <a:srgbClr val="0070C0"/>
                </a:solidFill>
              </a:rPr>
              <a:t>戰</a:t>
            </a:r>
            <a:endParaRPr lang="en-GB" dirty="0">
              <a:solidFill>
                <a:srgbClr val="0070C0"/>
              </a:solidFill>
            </a:endParaRPr>
          </a:p>
        </p:txBody>
      </p:sp>
      <p:sp>
        <p:nvSpPr>
          <p:cNvPr id="12" name="TextBox 11"/>
          <p:cNvSpPr txBox="1"/>
          <p:nvPr/>
        </p:nvSpPr>
        <p:spPr>
          <a:xfrm>
            <a:off x="457202" y="2564787"/>
            <a:ext cx="4062246" cy="369332"/>
          </a:xfrm>
          <a:prstGeom prst="rect">
            <a:avLst/>
          </a:prstGeom>
          <a:noFill/>
        </p:spPr>
        <p:txBody>
          <a:bodyPr wrap="square" rtlCol="0">
            <a:spAutoFit/>
          </a:bodyPr>
          <a:lstStyle/>
          <a:p>
            <a:r>
              <a:rPr lang="en-GB" dirty="0">
                <a:solidFill>
                  <a:srgbClr val="FF0000"/>
                </a:solidFill>
              </a:rPr>
              <a:t>Varnish </a:t>
            </a:r>
            <a:r>
              <a:rPr lang="en-GB" dirty="0" smtClean="0">
                <a:solidFill>
                  <a:srgbClr val="FF0000"/>
                </a:solidFill>
              </a:rPr>
              <a:t>Challenge</a:t>
            </a:r>
            <a:r>
              <a:rPr lang="zh-CN" altLang="en-US" dirty="0" smtClean="0">
                <a:solidFill>
                  <a:srgbClr val="FF0000"/>
                </a:solidFill>
              </a:rPr>
              <a:t>光油的挑</a:t>
            </a:r>
            <a:r>
              <a:rPr lang="zh-TW" altLang="en-US" dirty="0" smtClean="0">
                <a:solidFill>
                  <a:srgbClr val="FF0000"/>
                </a:solidFill>
              </a:rPr>
              <a:t>戰</a:t>
            </a:r>
            <a:endParaRPr lang="en-GB" dirty="0">
              <a:solidFill>
                <a:srgbClr val="FF0000"/>
              </a:solidFill>
            </a:endParaRPr>
          </a:p>
        </p:txBody>
      </p:sp>
      <p:sp>
        <p:nvSpPr>
          <p:cNvPr id="13" name="TextBox 12"/>
          <p:cNvSpPr txBox="1"/>
          <p:nvPr/>
        </p:nvSpPr>
        <p:spPr>
          <a:xfrm>
            <a:off x="457201" y="1276144"/>
            <a:ext cx="5144813" cy="369332"/>
          </a:xfrm>
          <a:prstGeom prst="rect">
            <a:avLst/>
          </a:prstGeom>
          <a:noFill/>
        </p:spPr>
        <p:txBody>
          <a:bodyPr wrap="square" rtlCol="0">
            <a:spAutoFit/>
          </a:bodyPr>
          <a:lstStyle/>
          <a:p>
            <a:r>
              <a:rPr lang="en-GB" dirty="0"/>
              <a:t>Ink Transfer &amp; </a:t>
            </a:r>
            <a:r>
              <a:rPr lang="en-GB" dirty="0" smtClean="0"/>
              <a:t>Adhesion</a:t>
            </a:r>
            <a:r>
              <a:rPr lang="zh-CN" altLang="en-US" dirty="0" smtClean="0"/>
              <a:t>油墨</a:t>
            </a:r>
            <a:r>
              <a:rPr lang="zh-TW" altLang="en-US" dirty="0" smtClean="0"/>
              <a:t>轉</a:t>
            </a:r>
            <a:r>
              <a:rPr lang="zh-CN" altLang="en-US" dirty="0" smtClean="0"/>
              <a:t>移</a:t>
            </a:r>
            <a:r>
              <a:rPr lang="zh-TW" altLang="en-US" dirty="0" smtClean="0"/>
              <a:t>與</a:t>
            </a:r>
            <a:r>
              <a:rPr lang="zh-CN" altLang="en-US" dirty="0" smtClean="0"/>
              <a:t>粘</a:t>
            </a:r>
            <a:r>
              <a:rPr lang="zh-CN" altLang="en-US" dirty="0"/>
              <a:t>附</a:t>
            </a:r>
            <a:endParaRPr lang="en-GB" dirty="0"/>
          </a:p>
        </p:txBody>
      </p:sp>
      <p:sp>
        <p:nvSpPr>
          <p:cNvPr id="14" name="TextBox 13"/>
          <p:cNvSpPr txBox="1"/>
          <p:nvPr/>
        </p:nvSpPr>
        <p:spPr>
          <a:xfrm>
            <a:off x="457200" y="1632189"/>
            <a:ext cx="5144814" cy="369332"/>
          </a:xfrm>
          <a:prstGeom prst="rect">
            <a:avLst/>
          </a:prstGeom>
          <a:noFill/>
        </p:spPr>
        <p:txBody>
          <a:bodyPr wrap="square" rtlCol="0">
            <a:spAutoFit/>
          </a:bodyPr>
          <a:lstStyle/>
          <a:p>
            <a:r>
              <a:rPr lang="en-GB" dirty="0"/>
              <a:t>Consumables </a:t>
            </a:r>
            <a:r>
              <a:rPr lang="en-GB" dirty="0" smtClean="0"/>
              <a:t>Lifespans</a:t>
            </a:r>
            <a:r>
              <a:rPr lang="zh-CN" altLang="en-US" dirty="0" smtClean="0"/>
              <a:t>消耗品</a:t>
            </a:r>
            <a:r>
              <a:rPr lang="zh-TW" altLang="en-US" dirty="0" smtClean="0"/>
              <a:t>壽</a:t>
            </a:r>
            <a:r>
              <a:rPr lang="zh-CN" altLang="en-US" dirty="0" smtClean="0"/>
              <a:t>命</a:t>
            </a:r>
            <a:endParaRPr lang="en-GB" dirty="0"/>
          </a:p>
        </p:txBody>
      </p:sp>
      <p:sp>
        <p:nvSpPr>
          <p:cNvPr id="15" name="TextBox 14"/>
          <p:cNvSpPr txBox="1"/>
          <p:nvPr/>
        </p:nvSpPr>
        <p:spPr>
          <a:xfrm>
            <a:off x="457201" y="2934119"/>
            <a:ext cx="3915101" cy="369332"/>
          </a:xfrm>
          <a:prstGeom prst="rect">
            <a:avLst/>
          </a:prstGeom>
          <a:noFill/>
        </p:spPr>
        <p:txBody>
          <a:bodyPr wrap="square" rtlCol="0">
            <a:spAutoFit/>
          </a:bodyPr>
          <a:lstStyle/>
          <a:p>
            <a:r>
              <a:rPr lang="en-GB" dirty="0"/>
              <a:t>Adhesion to </a:t>
            </a:r>
            <a:r>
              <a:rPr lang="en-GB" dirty="0" smtClean="0"/>
              <a:t>Ink</a:t>
            </a:r>
            <a:r>
              <a:rPr lang="zh-TW" altLang="en-US" dirty="0" smtClean="0"/>
              <a:t>對</a:t>
            </a:r>
            <a:r>
              <a:rPr lang="zh-CN" altLang="en-US" dirty="0" smtClean="0"/>
              <a:t>油墨的</a:t>
            </a:r>
            <a:r>
              <a:rPr lang="zh-CN" altLang="en-US" dirty="0"/>
              <a:t>粘附</a:t>
            </a:r>
            <a:endParaRPr lang="en-GB" dirty="0"/>
          </a:p>
        </p:txBody>
      </p:sp>
      <p:sp>
        <p:nvSpPr>
          <p:cNvPr id="16" name="TextBox 15"/>
          <p:cNvSpPr txBox="1"/>
          <p:nvPr/>
        </p:nvSpPr>
        <p:spPr>
          <a:xfrm>
            <a:off x="457200" y="1948728"/>
            <a:ext cx="2780880" cy="369332"/>
          </a:xfrm>
          <a:prstGeom prst="rect">
            <a:avLst/>
          </a:prstGeom>
          <a:noFill/>
        </p:spPr>
        <p:txBody>
          <a:bodyPr wrap="square" rtlCol="0">
            <a:spAutoFit/>
          </a:bodyPr>
          <a:lstStyle/>
          <a:p>
            <a:r>
              <a:rPr lang="en-GB" dirty="0"/>
              <a:t>Non </a:t>
            </a:r>
            <a:r>
              <a:rPr lang="en-GB" dirty="0" smtClean="0"/>
              <a:t>Yellowing</a:t>
            </a:r>
            <a:r>
              <a:rPr lang="zh-TW" altLang="en-US" dirty="0" smtClean="0"/>
              <a:t>不會黃變</a:t>
            </a:r>
            <a:endParaRPr lang="en-GB" dirty="0"/>
          </a:p>
        </p:txBody>
      </p:sp>
      <p:sp>
        <p:nvSpPr>
          <p:cNvPr id="17" name="TextBox 16"/>
          <p:cNvSpPr txBox="1"/>
          <p:nvPr/>
        </p:nvSpPr>
        <p:spPr>
          <a:xfrm>
            <a:off x="3044650" y="405951"/>
            <a:ext cx="3054699" cy="369332"/>
          </a:xfrm>
          <a:prstGeom prst="rect">
            <a:avLst/>
          </a:prstGeom>
          <a:noFill/>
        </p:spPr>
        <p:txBody>
          <a:bodyPr wrap="square" rtlCol="0">
            <a:spAutoFit/>
          </a:bodyPr>
          <a:lstStyle/>
          <a:p>
            <a:r>
              <a:rPr lang="en-GB" dirty="0">
                <a:hlinkClick r:id="rId3"/>
              </a:rPr>
              <a:t>Substrate type &amp; surface </a:t>
            </a:r>
            <a:endParaRPr lang="en-GB" dirty="0"/>
          </a:p>
        </p:txBody>
      </p:sp>
      <p:sp>
        <p:nvSpPr>
          <p:cNvPr id="18" name="TextBox 17"/>
          <p:cNvSpPr txBox="1"/>
          <p:nvPr/>
        </p:nvSpPr>
        <p:spPr>
          <a:xfrm>
            <a:off x="5135176" y="2958978"/>
            <a:ext cx="27080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First Choice ILP030</a:t>
            </a:r>
          </a:p>
          <a:p>
            <a:r>
              <a:rPr lang="en-GB" dirty="0"/>
              <a:t>Second Choice </a:t>
            </a:r>
            <a:r>
              <a:rPr lang="en-GB" dirty="0" smtClean="0"/>
              <a:t>DP680</a:t>
            </a:r>
          </a:p>
          <a:p>
            <a:r>
              <a:rPr lang="en-GB" dirty="0" smtClean="0"/>
              <a:t>DP050 om HP20 000</a:t>
            </a:r>
            <a:endParaRPr lang="en-GB" dirty="0"/>
          </a:p>
        </p:txBody>
      </p:sp>
      <p:sp>
        <p:nvSpPr>
          <p:cNvPr id="19"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17</a:t>
            </a:fld>
            <a:endParaRPr lang="en-US" dirty="0"/>
          </a:p>
        </p:txBody>
      </p:sp>
      <p:sp>
        <p:nvSpPr>
          <p:cNvPr id="20"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101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6089301" y="339977"/>
            <a:ext cx="2779408" cy="1553235"/>
          </a:xfrm>
          <a:prstGeom prst="rect">
            <a:avLst/>
          </a:prstGeom>
        </p:spPr>
      </p:pic>
      <p:sp>
        <p:nvSpPr>
          <p:cNvPr id="3" name="Slide Number Placeholder 2"/>
          <p:cNvSpPr>
            <a:spLocks noGrp="1"/>
          </p:cNvSpPr>
          <p:nvPr>
            <p:ph type="sldNum" sz="quarter" idx="12"/>
          </p:nvPr>
        </p:nvSpPr>
        <p:spPr/>
        <p:txBody>
          <a:bodyPr/>
          <a:lstStyle/>
          <a:p>
            <a:fld id="{B0DBB0A5-1CF7-45F1-A2D7-7967447F51D9}" type="slidenum">
              <a:rPr lang="en-US" smtClean="0"/>
              <a:pPr/>
              <a:t>18</a:t>
            </a:fld>
            <a:endParaRPr lang="en-US" dirty="0"/>
          </a:p>
        </p:txBody>
      </p:sp>
      <p:sp>
        <p:nvSpPr>
          <p:cNvPr id="6" name="Title 1"/>
          <p:cNvSpPr>
            <a:spLocks noGrp="1"/>
          </p:cNvSpPr>
          <p:nvPr>
            <p:ph type="title"/>
          </p:nvPr>
        </p:nvSpPr>
        <p:spPr>
          <a:xfrm>
            <a:off x="401359" y="35196"/>
            <a:ext cx="8229600" cy="857250"/>
          </a:xfrm>
        </p:spPr>
        <p:txBody>
          <a:bodyPr/>
          <a:lstStyle/>
          <a:p>
            <a:r>
              <a:rPr lang="en-GB" dirty="0"/>
              <a:t>Flexible </a:t>
            </a:r>
            <a:r>
              <a:rPr lang="en-GB" dirty="0" smtClean="0"/>
              <a:t>Packaging </a:t>
            </a:r>
            <a:r>
              <a:rPr lang="zh-TW" altLang="en-US" dirty="0" smtClean="0"/>
              <a:t>軟</a:t>
            </a:r>
            <a:r>
              <a:rPr lang="zh-CN" altLang="en-US" dirty="0" smtClean="0"/>
              <a:t>包</a:t>
            </a:r>
            <a:r>
              <a:rPr lang="zh-TW" altLang="en-US" dirty="0" smtClean="0"/>
              <a:t>裝</a:t>
            </a:r>
            <a:endParaRPr lang="en-GB" dirty="0"/>
          </a:p>
        </p:txBody>
      </p:sp>
      <p:sp>
        <p:nvSpPr>
          <p:cNvPr id="7" name="TextBox 6"/>
          <p:cNvSpPr txBox="1"/>
          <p:nvPr/>
        </p:nvSpPr>
        <p:spPr>
          <a:xfrm>
            <a:off x="457199" y="3303451"/>
            <a:ext cx="8411510" cy="369332"/>
          </a:xfrm>
          <a:prstGeom prst="rect">
            <a:avLst/>
          </a:prstGeom>
          <a:noFill/>
        </p:spPr>
        <p:txBody>
          <a:bodyPr wrap="square" rtlCol="0">
            <a:spAutoFit/>
          </a:bodyPr>
          <a:lstStyle/>
          <a:p>
            <a:r>
              <a:rPr lang="en-GB" dirty="0"/>
              <a:t>Food safe, Low odour, Low migration, Heat &amp; Scuff </a:t>
            </a:r>
            <a:r>
              <a:rPr lang="en-GB" dirty="0" smtClean="0"/>
              <a:t>Resistance</a:t>
            </a:r>
            <a:r>
              <a:rPr lang="zh-CN" altLang="en-US" sz="800" dirty="0"/>
              <a:t>食品安全，</a:t>
            </a:r>
            <a:r>
              <a:rPr lang="zh-CN" altLang="en-US" sz="800" dirty="0" smtClean="0"/>
              <a:t>低</a:t>
            </a:r>
            <a:r>
              <a:rPr lang="zh-TW" altLang="en-US" sz="800" dirty="0" smtClean="0"/>
              <a:t>氣</a:t>
            </a:r>
            <a:r>
              <a:rPr lang="zh-CN" altLang="en-US" sz="800" dirty="0" smtClean="0"/>
              <a:t>味</a:t>
            </a:r>
            <a:r>
              <a:rPr lang="zh-CN" altLang="en-US" sz="800" dirty="0"/>
              <a:t>，</a:t>
            </a:r>
            <a:r>
              <a:rPr lang="zh-CN" altLang="en-US" sz="800" dirty="0" smtClean="0"/>
              <a:t>低</a:t>
            </a:r>
            <a:r>
              <a:rPr lang="zh-TW" altLang="en-US" sz="800" dirty="0" smtClean="0"/>
              <a:t>轉</a:t>
            </a:r>
            <a:r>
              <a:rPr lang="zh-CN" altLang="en-US" sz="800" dirty="0" smtClean="0"/>
              <a:t>移</a:t>
            </a:r>
            <a:r>
              <a:rPr lang="zh-CN" altLang="en-US" sz="800" dirty="0"/>
              <a:t>，</a:t>
            </a:r>
            <a:r>
              <a:rPr lang="zh-CN" altLang="en-US" sz="800" dirty="0" smtClean="0"/>
              <a:t>耐</a:t>
            </a:r>
            <a:r>
              <a:rPr lang="zh-TW" altLang="en-US" sz="800" dirty="0" smtClean="0"/>
              <a:t>熱</a:t>
            </a:r>
            <a:r>
              <a:rPr lang="zh-CN" altLang="en-US" sz="800" dirty="0" smtClean="0"/>
              <a:t>，</a:t>
            </a:r>
            <a:r>
              <a:rPr lang="zh-CN" altLang="en-US" sz="800" dirty="0"/>
              <a:t>耐</a:t>
            </a:r>
            <a:r>
              <a:rPr lang="zh-CN" altLang="en-US" sz="800" dirty="0" smtClean="0"/>
              <a:t>磨</a:t>
            </a:r>
            <a:r>
              <a:rPr lang="zh-TW" altLang="en-US" sz="800" dirty="0" smtClean="0"/>
              <a:t>損</a:t>
            </a:r>
            <a:endParaRPr lang="en-GB" sz="800" dirty="0"/>
          </a:p>
        </p:txBody>
      </p:sp>
      <p:sp>
        <p:nvSpPr>
          <p:cNvPr id="8" name="TextBox 7"/>
          <p:cNvSpPr txBox="1"/>
          <p:nvPr/>
        </p:nvSpPr>
        <p:spPr>
          <a:xfrm>
            <a:off x="457200" y="906812"/>
            <a:ext cx="3799490" cy="646331"/>
          </a:xfrm>
          <a:prstGeom prst="rect">
            <a:avLst/>
          </a:prstGeom>
          <a:noFill/>
        </p:spPr>
        <p:txBody>
          <a:bodyPr wrap="square" rtlCol="0">
            <a:spAutoFit/>
          </a:bodyPr>
          <a:lstStyle/>
          <a:p>
            <a:r>
              <a:rPr lang="en-GB" dirty="0">
                <a:solidFill>
                  <a:srgbClr val="0070C0"/>
                </a:solidFill>
              </a:rPr>
              <a:t>Primer </a:t>
            </a:r>
            <a:r>
              <a:rPr lang="en-GB" dirty="0" smtClean="0">
                <a:solidFill>
                  <a:srgbClr val="0070C0"/>
                </a:solidFill>
              </a:rPr>
              <a:t>Challenge</a:t>
            </a:r>
            <a:r>
              <a:rPr lang="zh-CN" altLang="en-US" dirty="0" smtClean="0">
                <a:solidFill>
                  <a:srgbClr val="0070C0"/>
                </a:solidFill>
              </a:rPr>
              <a:t>底</a:t>
            </a:r>
            <a:r>
              <a:rPr lang="zh-TW" altLang="en-US" dirty="0" smtClean="0">
                <a:solidFill>
                  <a:srgbClr val="0070C0"/>
                </a:solidFill>
              </a:rPr>
              <a:t>塗</a:t>
            </a:r>
            <a:r>
              <a:rPr lang="zh-CN" altLang="en-US" dirty="0" smtClean="0">
                <a:solidFill>
                  <a:srgbClr val="0070C0"/>
                </a:solidFill>
              </a:rPr>
              <a:t>的挑</a:t>
            </a:r>
            <a:r>
              <a:rPr lang="zh-TW" altLang="en-US" dirty="0" smtClean="0">
                <a:solidFill>
                  <a:srgbClr val="0070C0"/>
                </a:solidFill>
              </a:rPr>
              <a:t>戰</a:t>
            </a:r>
            <a:endParaRPr lang="en-GB" dirty="0">
              <a:solidFill>
                <a:srgbClr val="0070C0"/>
              </a:solidFill>
            </a:endParaRPr>
          </a:p>
          <a:p>
            <a:endParaRPr lang="en-GB" dirty="0">
              <a:solidFill>
                <a:srgbClr val="0070C0"/>
              </a:solidFill>
            </a:endParaRPr>
          </a:p>
        </p:txBody>
      </p:sp>
      <p:sp>
        <p:nvSpPr>
          <p:cNvPr id="9" name="TextBox 8"/>
          <p:cNvSpPr txBox="1"/>
          <p:nvPr/>
        </p:nvSpPr>
        <p:spPr>
          <a:xfrm>
            <a:off x="457202" y="2564787"/>
            <a:ext cx="3683874" cy="646331"/>
          </a:xfrm>
          <a:prstGeom prst="rect">
            <a:avLst/>
          </a:prstGeom>
          <a:noFill/>
        </p:spPr>
        <p:txBody>
          <a:bodyPr wrap="square" rtlCol="0">
            <a:spAutoFit/>
          </a:bodyPr>
          <a:lstStyle/>
          <a:p>
            <a:r>
              <a:rPr lang="en-GB" dirty="0">
                <a:solidFill>
                  <a:srgbClr val="FF0000"/>
                </a:solidFill>
              </a:rPr>
              <a:t>Varnish </a:t>
            </a:r>
            <a:r>
              <a:rPr lang="en-GB" dirty="0" smtClean="0">
                <a:solidFill>
                  <a:srgbClr val="FF0000"/>
                </a:solidFill>
              </a:rPr>
              <a:t>Challenge</a:t>
            </a:r>
            <a:r>
              <a:rPr lang="zh-CN" altLang="en-US" dirty="0">
                <a:solidFill>
                  <a:srgbClr val="FF0000"/>
                </a:solidFill>
              </a:rPr>
              <a:t>光油的</a:t>
            </a:r>
            <a:r>
              <a:rPr lang="zh-CN" altLang="en-US" dirty="0" smtClean="0">
                <a:solidFill>
                  <a:srgbClr val="FF0000"/>
                </a:solidFill>
              </a:rPr>
              <a:t>挑</a:t>
            </a:r>
            <a:r>
              <a:rPr lang="zh-TW" altLang="en-US" dirty="0" smtClean="0">
                <a:solidFill>
                  <a:srgbClr val="FF0000"/>
                </a:solidFill>
              </a:rPr>
              <a:t>戰</a:t>
            </a:r>
            <a:endParaRPr lang="en-GB" dirty="0">
              <a:solidFill>
                <a:srgbClr val="FF0000"/>
              </a:solidFill>
            </a:endParaRPr>
          </a:p>
          <a:p>
            <a:endParaRPr lang="en-GB" dirty="0">
              <a:solidFill>
                <a:srgbClr val="FF0000"/>
              </a:solidFill>
            </a:endParaRPr>
          </a:p>
        </p:txBody>
      </p:sp>
      <p:sp>
        <p:nvSpPr>
          <p:cNvPr id="10" name="TextBox 9"/>
          <p:cNvSpPr txBox="1"/>
          <p:nvPr/>
        </p:nvSpPr>
        <p:spPr>
          <a:xfrm>
            <a:off x="457201" y="1276144"/>
            <a:ext cx="7803930" cy="646331"/>
          </a:xfrm>
          <a:prstGeom prst="rect">
            <a:avLst/>
          </a:prstGeom>
          <a:noFill/>
        </p:spPr>
        <p:txBody>
          <a:bodyPr wrap="square" rtlCol="0">
            <a:spAutoFit/>
          </a:bodyPr>
          <a:lstStyle/>
          <a:p>
            <a:r>
              <a:rPr lang="en-GB" dirty="0"/>
              <a:t>Define: Top surface printed or </a:t>
            </a:r>
            <a:r>
              <a:rPr lang="en-GB" dirty="0" smtClean="0"/>
              <a:t>laminate?</a:t>
            </a:r>
            <a:r>
              <a:rPr lang="zh-CN" altLang="en-US" dirty="0"/>
              <a:t> </a:t>
            </a:r>
            <a:r>
              <a:rPr lang="zh-CN" altLang="en-US" dirty="0" smtClean="0"/>
              <a:t>定</a:t>
            </a:r>
            <a:r>
              <a:rPr lang="zh-TW" altLang="en-US" dirty="0" smtClean="0"/>
              <a:t>義</a:t>
            </a:r>
            <a:r>
              <a:rPr lang="en-US" altLang="zh-CN" dirty="0" smtClean="0"/>
              <a:t>:</a:t>
            </a:r>
            <a:r>
              <a:rPr lang="zh-CN" altLang="en-US" dirty="0" smtClean="0"/>
              <a:t>面</a:t>
            </a:r>
            <a:r>
              <a:rPr lang="zh-TW" altLang="en-US" dirty="0" smtClean="0"/>
              <a:t>屬</a:t>
            </a:r>
            <a:r>
              <a:rPr lang="zh-CN" altLang="en-US" dirty="0" smtClean="0"/>
              <a:t>印刷</a:t>
            </a:r>
            <a:r>
              <a:rPr lang="zh-TW" altLang="en-US" dirty="0" smtClean="0"/>
              <a:t>還</a:t>
            </a:r>
            <a:r>
              <a:rPr lang="zh-CN" altLang="en-US" dirty="0" smtClean="0"/>
              <a:t>是</a:t>
            </a:r>
            <a:r>
              <a:rPr lang="zh-TW" altLang="en-US" dirty="0" smtClean="0"/>
              <a:t>復</a:t>
            </a:r>
            <a:r>
              <a:rPr lang="zh-CN" altLang="en-US" dirty="0" smtClean="0"/>
              <a:t>合</a:t>
            </a:r>
            <a:r>
              <a:rPr lang="en-US" altLang="zh-CN" dirty="0" smtClean="0"/>
              <a:t>?</a:t>
            </a:r>
            <a:endParaRPr lang="en-GB" dirty="0" smtClean="0"/>
          </a:p>
          <a:p>
            <a:endParaRPr lang="en-GB" dirty="0"/>
          </a:p>
        </p:txBody>
      </p:sp>
      <p:sp>
        <p:nvSpPr>
          <p:cNvPr id="11" name="TextBox 10"/>
          <p:cNvSpPr txBox="1"/>
          <p:nvPr/>
        </p:nvSpPr>
        <p:spPr>
          <a:xfrm>
            <a:off x="442394" y="1913233"/>
            <a:ext cx="4507978" cy="646331"/>
          </a:xfrm>
          <a:prstGeom prst="rect">
            <a:avLst/>
          </a:prstGeom>
          <a:noFill/>
        </p:spPr>
        <p:txBody>
          <a:bodyPr wrap="square" rtlCol="0">
            <a:spAutoFit/>
          </a:bodyPr>
          <a:lstStyle/>
          <a:p>
            <a:r>
              <a:rPr lang="en-GB" dirty="0"/>
              <a:t>Consumables </a:t>
            </a:r>
            <a:r>
              <a:rPr lang="en-GB" dirty="0" smtClean="0"/>
              <a:t>Lifespans</a:t>
            </a:r>
            <a:r>
              <a:rPr lang="zh-CN" altLang="en-US" dirty="0" smtClean="0"/>
              <a:t>消耗品</a:t>
            </a:r>
            <a:r>
              <a:rPr lang="zh-TW" altLang="en-US" dirty="0" smtClean="0"/>
              <a:t>壽</a:t>
            </a:r>
            <a:r>
              <a:rPr lang="zh-CN" altLang="en-US" dirty="0" smtClean="0"/>
              <a:t>命</a:t>
            </a:r>
            <a:endParaRPr lang="en-GB" dirty="0"/>
          </a:p>
          <a:p>
            <a:endParaRPr lang="en-GB" dirty="0"/>
          </a:p>
        </p:txBody>
      </p:sp>
      <p:sp>
        <p:nvSpPr>
          <p:cNvPr id="12" name="TextBox 11"/>
          <p:cNvSpPr txBox="1"/>
          <p:nvPr/>
        </p:nvSpPr>
        <p:spPr>
          <a:xfrm>
            <a:off x="457201" y="2934119"/>
            <a:ext cx="3446153" cy="369332"/>
          </a:xfrm>
          <a:prstGeom prst="rect">
            <a:avLst/>
          </a:prstGeom>
          <a:noFill/>
        </p:spPr>
        <p:txBody>
          <a:bodyPr wrap="square" rtlCol="0">
            <a:spAutoFit/>
          </a:bodyPr>
          <a:lstStyle/>
          <a:p>
            <a:r>
              <a:rPr lang="en-GB" dirty="0"/>
              <a:t>Adhesion to </a:t>
            </a:r>
            <a:r>
              <a:rPr lang="en-GB" dirty="0" smtClean="0"/>
              <a:t>Ink</a:t>
            </a:r>
            <a:r>
              <a:rPr lang="zh-CN" altLang="en-US" dirty="0" smtClean="0"/>
              <a:t>油墨</a:t>
            </a:r>
            <a:r>
              <a:rPr lang="zh-CN" altLang="en-US" dirty="0"/>
              <a:t>的</a:t>
            </a:r>
            <a:r>
              <a:rPr lang="zh-CN" altLang="en-US" dirty="0" smtClean="0"/>
              <a:t>粘附力</a:t>
            </a:r>
            <a:endParaRPr lang="en-GB" dirty="0"/>
          </a:p>
        </p:txBody>
      </p:sp>
      <p:sp>
        <p:nvSpPr>
          <p:cNvPr id="13" name="TextBox 12"/>
          <p:cNvSpPr txBox="1"/>
          <p:nvPr/>
        </p:nvSpPr>
        <p:spPr>
          <a:xfrm>
            <a:off x="463060" y="1581190"/>
            <a:ext cx="6179478" cy="369332"/>
          </a:xfrm>
          <a:prstGeom prst="rect">
            <a:avLst/>
          </a:prstGeom>
          <a:noFill/>
        </p:spPr>
        <p:txBody>
          <a:bodyPr wrap="square" rtlCol="0">
            <a:spAutoFit/>
          </a:bodyPr>
          <a:lstStyle/>
          <a:p>
            <a:r>
              <a:rPr lang="en-GB" dirty="0"/>
              <a:t>Ink Transfer &amp; </a:t>
            </a:r>
            <a:r>
              <a:rPr lang="en-GB" dirty="0" smtClean="0"/>
              <a:t>Adhesion</a:t>
            </a:r>
            <a:r>
              <a:rPr lang="zh-CN" altLang="en-US" dirty="0" smtClean="0"/>
              <a:t>油墨</a:t>
            </a:r>
            <a:r>
              <a:rPr lang="zh-TW" altLang="en-US" dirty="0" smtClean="0"/>
              <a:t>轉</a:t>
            </a:r>
            <a:r>
              <a:rPr lang="zh-CN" altLang="en-US" dirty="0" smtClean="0"/>
              <a:t>移</a:t>
            </a:r>
            <a:r>
              <a:rPr lang="zh-TW" altLang="en-US" dirty="0" smtClean="0"/>
              <a:t>與</a:t>
            </a:r>
            <a:r>
              <a:rPr lang="zh-CN" altLang="en-US" dirty="0" smtClean="0"/>
              <a:t>粘</a:t>
            </a:r>
            <a:r>
              <a:rPr lang="zh-CN" altLang="en-US" dirty="0"/>
              <a:t>附</a:t>
            </a:r>
            <a:endParaRPr lang="en-GB" dirty="0"/>
          </a:p>
        </p:txBody>
      </p:sp>
      <p:sp>
        <p:nvSpPr>
          <p:cNvPr id="14" name="TextBox 13"/>
          <p:cNvSpPr txBox="1"/>
          <p:nvPr/>
        </p:nvSpPr>
        <p:spPr>
          <a:xfrm>
            <a:off x="457201" y="3618276"/>
            <a:ext cx="4629805" cy="369332"/>
          </a:xfrm>
          <a:prstGeom prst="rect">
            <a:avLst/>
          </a:prstGeom>
          <a:noFill/>
        </p:spPr>
        <p:txBody>
          <a:bodyPr wrap="square" rtlCol="0">
            <a:spAutoFit/>
          </a:bodyPr>
          <a:lstStyle/>
          <a:p>
            <a:r>
              <a:rPr lang="en-GB" dirty="0">
                <a:solidFill>
                  <a:srgbClr val="FF0000"/>
                </a:solidFill>
              </a:rPr>
              <a:t>Lamination </a:t>
            </a:r>
            <a:r>
              <a:rPr lang="en-GB" dirty="0" smtClean="0">
                <a:solidFill>
                  <a:srgbClr val="FF0000"/>
                </a:solidFill>
              </a:rPr>
              <a:t>Challenge</a:t>
            </a:r>
            <a:r>
              <a:rPr lang="zh-TW" altLang="en-US" dirty="0" smtClean="0">
                <a:solidFill>
                  <a:srgbClr val="FF0000"/>
                </a:solidFill>
              </a:rPr>
              <a:t>復</a:t>
            </a:r>
            <a:r>
              <a:rPr lang="zh-CN" altLang="en-US" dirty="0" smtClean="0">
                <a:solidFill>
                  <a:srgbClr val="FF0000"/>
                </a:solidFill>
              </a:rPr>
              <a:t>合的挑</a:t>
            </a:r>
            <a:r>
              <a:rPr lang="zh-TW" altLang="en-US" dirty="0" smtClean="0">
                <a:solidFill>
                  <a:srgbClr val="FF0000"/>
                </a:solidFill>
              </a:rPr>
              <a:t>戰</a:t>
            </a:r>
            <a:endParaRPr lang="en-GB" dirty="0">
              <a:solidFill>
                <a:srgbClr val="FF0000"/>
              </a:solidFill>
            </a:endParaRPr>
          </a:p>
        </p:txBody>
      </p:sp>
      <p:sp>
        <p:nvSpPr>
          <p:cNvPr id="15" name="TextBox 14"/>
          <p:cNvSpPr txBox="1"/>
          <p:nvPr/>
        </p:nvSpPr>
        <p:spPr>
          <a:xfrm>
            <a:off x="457199" y="3928239"/>
            <a:ext cx="8592207" cy="923330"/>
          </a:xfrm>
          <a:prstGeom prst="rect">
            <a:avLst/>
          </a:prstGeom>
          <a:noFill/>
        </p:spPr>
        <p:txBody>
          <a:bodyPr wrap="square" rtlCol="0">
            <a:spAutoFit/>
          </a:bodyPr>
          <a:lstStyle/>
          <a:p>
            <a:r>
              <a:rPr lang="en-GB" dirty="0"/>
              <a:t>Lamination Bond </a:t>
            </a:r>
            <a:r>
              <a:rPr lang="en-GB" dirty="0" smtClean="0"/>
              <a:t>Strength</a:t>
            </a:r>
            <a:r>
              <a:rPr lang="zh-TW" altLang="en-US" dirty="0" smtClean="0"/>
              <a:t>復</a:t>
            </a:r>
            <a:r>
              <a:rPr lang="zh-CN" altLang="en-US" dirty="0" smtClean="0"/>
              <a:t>合强度</a:t>
            </a:r>
            <a:r>
              <a:rPr lang="en-GB" dirty="0" smtClean="0"/>
              <a:t> </a:t>
            </a:r>
          </a:p>
          <a:p>
            <a:r>
              <a:rPr lang="en-GB" dirty="0" smtClean="0"/>
              <a:t>● HP Pack Ready Coating and Lamination Solution</a:t>
            </a:r>
            <a:r>
              <a:rPr lang="zh-CN" altLang="en-US" dirty="0"/>
              <a:t> </a:t>
            </a:r>
            <a:r>
              <a:rPr lang="en-US" altLang="zh-CN" sz="1200" dirty="0" smtClean="0"/>
              <a:t>HP</a:t>
            </a:r>
            <a:r>
              <a:rPr lang="zh-CN" altLang="en-US" sz="1200" dirty="0" smtClean="0"/>
              <a:t>的</a:t>
            </a:r>
            <a:r>
              <a:rPr lang="zh-TW" altLang="en-US" sz="1200" dirty="0" smtClean="0"/>
              <a:t>塗層</a:t>
            </a:r>
            <a:r>
              <a:rPr lang="zh-CN" altLang="en-US" sz="1200" dirty="0" smtClean="0"/>
              <a:t>和</a:t>
            </a:r>
            <a:r>
              <a:rPr lang="zh-TW" altLang="en-US" sz="1200" dirty="0" smtClean="0"/>
              <a:t>層壓</a:t>
            </a:r>
            <a:r>
              <a:rPr lang="zh-CN" altLang="en-US" sz="1200" dirty="0" smtClean="0"/>
              <a:t>解</a:t>
            </a:r>
            <a:r>
              <a:rPr lang="zh-CN" altLang="en-US" sz="1200" dirty="0"/>
              <a:t>决方案</a:t>
            </a:r>
            <a:r>
              <a:rPr lang="en-GB" sz="1200" dirty="0" smtClean="0"/>
              <a:t> </a:t>
            </a:r>
          </a:p>
          <a:p>
            <a:r>
              <a:rPr lang="en-GB" dirty="0" smtClean="0"/>
              <a:t>● Michelman</a:t>
            </a:r>
            <a:r>
              <a:rPr lang="en-GB" dirty="0"/>
              <a:t> </a:t>
            </a:r>
            <a:r>
              <a:rPr lang="en-GB" dirty="0" smtClean="0"/>
              <a:t>Mono-Structure Heat Seal </a:t>
            </a:r>
            <a:r>
              <a:rPr lang="en-GB" dirty="0" err="1" smtClean="0"/>
              <a:t>Solutio</a:t>
            </a:r>
            <a:r>
              <a:rPr lang="en-GB" dirty="0" smtClean="0"/>
              <a:t> </a:t>
            </a:r>
            <a:r>
              <a:rPr lang="zh-TW" altLang="en-US" dirty="0" smtClean="0"/>
              <a:t>麥</a:t>
            </a:r>
            <a:r>
              <a:rPr lang="zh-CN" altLang="en-US" dirty="0" smtClean="0"/>
              <a:t>可</a:t>
            </a:r>
            <a:r>
              <a:rPr lang="zh-TW" altLang="en-US" dirty="0" smtClean="0"/>
              <a:t>門單層結構熱</a:t>
            </a:r>
            <a:r>
              <a:rPr lang="zh-CN" altLang="en-US" dirty="0" smtClean="0"/>
              <a:t>封解决方案</a:t>
            </a:r>
            <a:endParaRPr lang="en-GB" dirty="0"/>
          </a:p>
        </p:txBody>
      </p:sp>
      <p:sp>
        <p:nvSpPr>
          <p:cNvPr id="16" name="TextBox 15"/>
          <p:cNvSpPr txBox="1"/>
          <p:nvPr/>
        </p:nvSpPr>
        <p:spPr>
          <a:xfrm>
            <a:off x="3903355" y="2260630"/>
            <a:ext cx="496535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Top Surface first choice ILP030</a:t>
            </a:r>
          </a:p>
          <a:p>
            <a:r>
              <a:rPr lang="en-GB" dirty="0"/>
              <a:t>Reverse Print, sub-surface First choice </a:t>
            </a:r>
            <a:r>
              <a:rPr lang="en-GB" dirty="0" smtClean="0"/>
              <a:t>DP680</a:t>
            </a:r>
          </a:p>
          <a:p>
            <a:r>
              <a:rPr lang="en-GB" dirty="0" smtClean="0"/>
              <a:t>DP050 on HP20 000</a:t>
            </a:r>
            <a:endParaRPr lang="en-GB" dirty="0"/>
          </a:p>
        </p:txBody>
      </p:sp>
      <p:sp>
        <p:nvSpPr>
          <p:cNvPr id="18" name="TextBox 17"/>
          <p:cNvSpPr txBox="1"/>
          <p:nvPr/>
        </p:nvSpPr>
        <p:spPr>
          <a:xfrm>
            <a:off x="3491804" y="902952"/>
            <a:ext cx="3054699" cy="369332"/>
          </a:xfrm>
          <a:prstGeom prst="rect">
            <a:avLst/>
          </a:prstGeom>
          <a:noFill/>
        </p:spPr>
        <p:txBody>
          <a:bodyPr wrap="square" rtlCol="0">
            <a:spAutoFit/>
          </a:bodyPr>
          <a:lstStyle/>
          <a:p>
            <a:r>
              <a:rPr lang="en-GB" dirty="0">
                <a:hlinkClick r:id="rId3"/>
              </a:rPr>
              <a:t>Substrate Type &amp; Surface</a:t>
            </a:r>
            <a:endParaRPr lang="en-GB" dirty="0"/>
          </a:p>
        </p:txBody>
      </p:sp>
      <p:sp>
        <p:nvSpPr>
          <p:cNvPr id="19"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18</a:t>
            </a:fld>
            <a:endParaRPr lang="en-US" dirty="0"/>
          </a:p>
        </p:txBody>
      </p:sp>
      <p:sp>
        <p:nvSpPr>
          <p:cNvPr id="20"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18244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00" fill="hold"/>
                                        <p:tgtEl>
                                          <p:spTgt spid="16"/>
                                        </p:tgtEl>
                                        <p:attrNameLst>
                                          <p:attrName>ppt_w</p:attrName>
                                        </p:attrNameLst>
                                      </p:cBhvr>
                                      <p:tavLst>
                                        <p:tav tm="0">
                                          <p:val>
                                            <p:fltVal val="0"/>
                                          </p:val>
                                        </p:tav>
                                        <p:tav tm="100000">
                                          <p:val>
                                            <p:strVal val="#ppt_w"/>
                                          </p:val>
                                        </p:tav>
                                      </p:tavLst>
                                    </p:anim>
                                    <p:anim calcmode="lin" valueType="num">
                                      <p:cBhvr>
                                        <p:cTn id="8" dur="700" fill="hold"/>
                                        <p:tgtEl>
                                          <p:spTgt spid="16"/>
                                        </p:tgtEl>
                                        <p:attrNameLst>
                                          <p:attrName>ppt_h</p:attrName>
                                        </p:attrNameLst>
                                      </p:cBhvr>
                                      <p:tavLst>
                                        <p:tav tm="0">
                                          <p:val>
                                            <p:fltVal val="0"/>
                                          </p:val>
                                        </p:tav>
                                        <p:tav tm="100000">
                                          <p:val>
                                            <p:strVal val="#ppt_h"/>
                                          </p:val>
                                        </p:tav>
                                      </p:tavLst>
                                    </p:anim>
                                    <p:animEffect transition="in" filter="fade">
                                      <p:cBhvr>
                                        <p:cTn id="9"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DBB0A5-1CF7-45F1-A2D7-7967447F51D9}" type="slidenum">
              <a:rPr lang="en-US" smtClean="0"/>
              <a:pPr/>
              <a:t>19</a:t>
            </a:fld>
            <a:endParaRPr lang="en-US" dirty="0"/>
          </a:p>
        </p:txBody>
      </p:sp>
      <p:sp>
        <p:nvSpPr>
          <p:cNvPr id="6" name="Title 1"/>
          <p:cNvSpPr>
            <a:spLocks noGrp="1"/>
          </p:cNvSpPr>
          <p:nvPr>
            <p:ph type="title"/>
          </p:nvPr>
        </p:nvSpPr>
        <p:spPr>
          <a:xfrm>
            <a:off x="457200" y="-45750"/>
            <a:ext cx="8229600" cy="857250"/>
          </a:xfrm>
        </p:spPr>
        <p:txBody>
          <a:bodyPr/>
          <a:lstStyle/>
          <a:p>
            <a:pPr algn="l"/>
            <a:r>
              <a:rPr lang="en-GB" dirty="0"/>
              <a:t>Personal </a:t>
            </a:r>
            <a:r>
              <a:rPr lang="en-GB" dirty="0" smtClean="0"/>
              <a:t>Care</a:t>
            </a:r>
            <a:r>
              <a:rPr lang="zh-TW" altLang="en-US" dirty="0" smtClean="0"/>
              <a:t>個</a:t>
            </a:r>
            <a:r>
              <a:rPr lang="zh-CN" altLang="en-US" dirty="0" smtClean="0"/>
              <a:t>人</a:t>
            </a:r>
            <a:r>
              <a:rPr lang="zh-TW" altLang="en-US" dirty="0" smtClean="0"/>
              <a:t>護</a:t>
            </a:r>
            <a:r>
              <a:rPr lang="zh-CN" altLang="en-US" dirty="0" smtClean="0"/>
              <a:t>理用品</a:t>
            </a:r>
            <a:endParaRPr lang="en-GB" dirty="0"/>
          </a:p>
        </p:txBody>
      </p:sp>
      <p:sp>
        <p:nvSpPr>
          <p:cNvPr id="7" name="TextBox 6"/>
          <p:cNvSpPr txBox="1"/>
          <p:nvPr/>
        </p:nvSpPr>
        <p:spPr>
          <a:xfrm>
            <a:off x="457200" y="3303451"/>
            <a:ext cx="3034602" cy="369332"/>
          </a:xfrm>
          <a:prstGeom prst="rect">
            <a:avLst/>
          </a:prstGeom>
          <a:noFill/>
        </p:spPr>
        <p:txBody>
          <a:bodyPr wrap="square" rtlCol="0">
            <a:spAutoFit/>
          </a:bodyPr>
          <a:lstStyle/>
          <a:p>
            <a:r>
              <a:rPr lang="en-GB" dirty="0"/>
              <a:t>Water </a:t>
            </a:r>
            <a:r>
              <a:rPr lang="en-GB" dirty="0" smtClean="0"/>
              <a:t>Resistance</a:t>
            </a:r>
            <a:r>
              <a:rPr lang="zh-CN" altLang="en-US" dirty="0" smtClean="0"/>
              <a:t>耐水性</a:t>
            </a:r>
            <a:endParaRPr lang="en-GB" dirty="0"/>
          </a:p>
        </p:txBody>
      </p:sp>
      <p:sp>
        <p:nvSpPr>
          <p:cNvPr id="8" name="TextBox 7"/>
          <p:cNvSpPr txBox="1"/>
          <p:nvPr/>
        </p:nvSpPr>
        <p:spPr>
          <a:xfrm>
            <a:off x="457200" y="3672783"/>
            <a:ext cx="4671848" cy="369332"/>
          </a:xfrm>
          <a:prstGeom prst="rect">
            <a:avLst/>
          </a:prstGeom>
          <a:noFill/>
        </p:spPr>
        <p:txBody>
          <a:bodyPr wrap="square" rtlCol="0">
            <a:spAutoFit/>
          </a:bodyPr>
          <a:lstStyle/>
          <a:p>
            <a:r>
              <a:rPr lang="en-GB" dirty="0"/>
              <a:t>Product </a:t>
            </a:r>
            <a:r>
              <a:rPr lang="en-GB" dirty="0" smtClean="0"/>
              <a:t>Resistance</a:t>
            </a:r>
            <a:r>
              <a:rPr lang="zh-TW" altLang="en-US" dirty="0" smtClean="0"/>
              <a:t>對</a:t>
            </a:r>
            <a:r>
              <a:rPr lang="zh-CN" altLang="en-US" dirty="0" smtClean="0"/>
              <a:t>自身</a:t>
            </a:r>
            <a:r>
              <a:rPr lang="zh-TW" altLang="en-US" dirty="0" smtClean="0"/>
              <a:t>產</a:t>
            </a:r>
            <a:r>
              <a:rPr lang="zh-CN" altLang="en-US" dirty="0" smtClean="0"/>
              <a:t>品的耐化</a:t>
            </a:r>
            <a:r>
              <a:rPr lang="zh-TW" altLang="en-US" dirty="0" smtClean="0"/>
              <a:t>學</a:t>
            </a:r>
            <a:r>
              <a:rPr lang="zh-CN" altLang="en-US" dirty="0" smtClean="0"/>
              <a:t>性</a:t>
            </a:r>
            <a:endParaRPr lang="en-GB" dirty="0"/>
          </a:p>
        </p:txBody>
      </p:sp>
      <p:sp>
        <p:nvSpPr>
          <p:cNvPr id="9" name="TextBox 8"/>
          <p:cNvSpPr txBox="1"/>
          <p:nvPr/>
        </p:nvSpPr>
        <p:spPr>
          <a:xfrm>
            <a:off x="457201" y="4045194"/>
            <a:ext cx="4766439" cy="369332"/>
          </a:xfrm>
          <a:prstGeom prst="rect">
            <a:avLst/>
          </a:prstGeom>
          <a:noFill/>
        </p:spPr>
        <p:txBody>
          <a:bodyPr wrap="square" rtlCol="0">
            <a:spAutoFit/>
          </a:bodyPr>
          <a:lstStyle/>
          <a:p>
            <a:r>
              <a:rPr lang="en-GB" dirty="0"/>
              <a:t>Scuff &amp; Scratch </a:t>
            </a:r>
            <a:r>
              <a:rPr lang="en-GB" dirty="0" smtClean="0"/>
              <a:t>Resistance</a:t>
            </a:r>
            <a:r>
              <a:rPr lang="zh-CN" altLang="en-US" dirty="0"/>
              <a:t>耐</a:t>
            </a:r>
            <a:r>
              <a:rPr lang="zh-CN" altLang="en-US" dirty="0" smtClean="0"/>
              <a:t>磨</a:t>
            </a:r>
            <a:r>
              <a:rPr lang="zh-TW" altLang="en-US" dirty="0" smtClean="0"/>
              <a:t>損</a:t>
            </a:r>
            <a:r>
              <a:rPr lang="zh-CN" altLang="en-US" dirty="0" smtClean="0"/>
              <a:t>、耐</a:t>
            </a:r>
            <a:r>
              <a:rPr lang="zh-TW" altLang="en-US" dirty="0" smtClean="0"/>
              <a:t>割傷</a:t>
            </a:r>
            <a:endParaRPr lang="en-GB" dirty="0"/>
          </a:p>
        </p:txBody>
      </p:sp>
      <p:sp>
        <p:nvSpPr>
          <p:cNvPr id="10" name="TextBox 9"/>
          <p:cNvSpPr txBox="1"/>
          <p:nvPr/>
        </p:nvSpPr>
        <p:spPr>
          <a:xfrm>
            <a:off x="457202" y="648628"/>
            <a:ext cx="3694384" cy="646331"/>
          </a:xfrm>
          <a:prstGeom prst="rect">
            <a:avLst/>
          </a:prstGeom>
          <a:noFill/>
        </p:spPr>
        <p:txBody>
          <a:bodyPr wrap="square" rtlCol="0">
            <a:spAutoFit/>
          </a:bodyPr>
          <a:lstStyle/>
          <a:p>
            <a:r>
              <a:rPr lang="en-GB" dirty="0">
                <a:solidFill>
                  <a:srgbClr val="0070C0"/>
                </a:solidFill>
              </a:rPr>
              <a:t>Primer </a:t>
            </a:r>
            <a:r>
              <a:rPr lang="en-GB" dirty="0" smtClean="0">
                <a:solidFill>
                  <a:srgbClr val="0070C0"/>
                </a:solidFill>
              </a:rPr>
              <a:t>Challenge</a:t>
            </a:r>
            <a:r>
              <a:rPr lang="zh-CN" altLang="en-US" dirty="0" smtClean="0">
                <a:solidFill>
                  <a:srgbClr val="0070C0"/>
                </a:solidFill>
              </a:rPr>
              <a:t>底</a:t>
            </a:r>
            <a:r>
              <a:rPr lang="zh-TW" altLang="en-US" dirty="0" smtClean="0">
                <a:solidFill>
                  <a:srgbClr val="0070C0"/>
                </a:solidFill>
              </a:rPr>
              <a:t>塗</a:t>
            </a:r>
            <a:r>
              <a:rPr lang="zh-CN" altLang="en-US" dirty="0" smtClean="0">
                <a:solidFill>
                  <a:srgbClr val="0070C0"/>
                </a:solidFill>
              </a:rPr>
              <a:t>的挑</a:t>
            </a:r>
            <a:r>
              <a:rPr lang="zh-TW" altLang="en-US" dirty="0" smtClean="0">
                <a:solidFill>
                  <a:srgbClr val="0070C0"/>
                </a:solidFill>
              </a:rPr>
              <a:t>戰</a:t>
            </a:r>
            <a:endParaRPr lang="en-GB" dirty="0">
              <a:solidFill>
                <a:srgbClr val="0070C0"/>
              </a:solidFill>
            </a:endParaRPr>
          </a:p>
          <a:p>
            <a:endParaRPr lang="en-GB" dirty="0">
              <a:solidFill>
                <a:srgbClr val="0070C0"/>
              </a:solidFill>
            </a:endParaRPr>
          </a:p>
        </p:txBody>
      </p:sp>
      <p:sp>
        <p:nvSpPr>
          <p:cNvPr id="11" name="TextBox 10"/>
          <p:cNvSpPr txBox="1"/>
          <p:nvPr/>
        </p:nvSpPr>
        <p:spPr>
          <a:xfrm>
            <a:off x="457201" y="2564787"/>
            <a:ext cx="3473667" cy="646331"/>
          </a:xfrm>
          <a:prstGeom prst="rect">
            <a:avLst/>
          </a:prstGeom>
          <a:noFill/>
        </p:spPr>
        <p:txBody>
          <a:bodyPr wrap="square" rtlCol="0">
            <a:spAutoFit/>
          </a:bodyPr>
          <a:lstStyle/>
          <a:p>
            <a:r>
              <a:rPr lang="en-GB" dirty="0">
                <a:solidFill>
                  <a:srgbClr val="FF0000"/>
                </a:solidFill>
              </a:rPr>
              <a:t>Varnish </a:t>
            </a:r>
            <a:r>
              <a:rPr lang="en-GB" dirty="0" smtClean="0">
                <a:solidFill>
                  <a:srgbClr val="FF0000"/>
                </a:solidFill>
              </a:rPr>
              <a:t>Challenge</a:t>
            </a:r>
            <a:r>
              <a:rPr lang="zh-CN" altLang="en-US" dirty="0">
                <a:solidFill>
                  <a:srgbClr val="FF0000"/>
                </a:solidFill>
              </a:rPr>
              <a:t>光油的</a:t>
            </a:r>
            <a:r>
              <a:rPr lang="zh-CN" altLang="en-US" dirty="0" smtClean="0">
                <a:solidFill>
                  <a:srgbClr val="FF0000"/>
                </a:solidFill>
              </a:rPr>
              <a:t>挑</a:t>
            </a:r>
            <a:r>
              <a:rPr lang="zh-TW" altLang="en-US" dirty="0" smtClean="0">
                <a:solidFill>
                  <a:srgbClr val="FF0000"/>
                </a:solidFill>
              </a:rPr>
              <a:t>戰</a:t>
            </a:r>
            <a:endParaRPr lang="en-GB" dirty="0">
              <a:solidFill>
                <a:srgbClr val="FF0000"/>
              </a:solidFill>
            </a:endParaRPr>
          </a:p>
          <a:p>
            <a:endParaRPr lang="en-GB" dirty="0">
              <a:solidFill>
                <a:srgbClr val="FF0000"/>
              </a:solidFill>
            </a:endParaRPr>
          </a:p>
        </p:txBody>
      </p:sp>
      <p:sp>
        <p:nvSpPr>
          <p:cNvPr id="12" name="TextBox 11"/>
          <p:cNvSpPr txBox="1"/>
          <p:nvPr/>
        </p:nvSpPr>
        <p:spPr>
          <a:xfrm>
            <a:off x="457202" y="1112333"/>
            <a:ext cx="4377556" cy="646331"/>
          </a:xfrm>
          <a:prstGeom prst="rect">
            <a:avLst/>
          </a:prstGeom>
          <a:noFill/>
        </p:spPr>
        <p:txBody>
          <a:bodyPr wrap="square" rtlCol="0">
            <a:spAutoFit/>
          </a:bodyPr>
          <a:lstStyle/>
          <a:p>
            <a:r>
              <a:rPr lang="en-GB" dirty="0"/>
              <a:t>Ink Transfer &amp; </a:t>
            </a:r>
            <a:r>
              <a:rPr lang="en-GB" dirty="0" smtClean="0"/>
              <a:t>Adhesion</a:t>
            </a:r>
            <a:r>
              <a:rPr lang="zh-CN" altLang="en-US" dirty="0" smtClean="0"/>
              <a:t>油墨</a:t>
            </a:r>
            <a:r>
              <a:rPr lang="zh-TW" altLang="en-US" dirty="0" smtClean="0"/>
              <a:t>轉</a:t>
            </a:r>
            <a:r>
              <a:rPr lang="zh-CN" altLang="en-US" dirty="0" smtClean="0"/>
              <a:t>移</a:t>
            </a:r>
            <a:r>
              <a:rPr lang="zh-TW" altLang="en-US" dirty="0" smtClean="0"/>
              <a:t>與</a:t>
            </a:r>
            <a:r>
              <a:rPr lang="zh-CN" altLang="en-US" dirty="0" smtClean="0"/>
              <a:t>粘</a:t>
            </a:r>
            <a:r>
              <a:rPr lang="zh-CN" altLang="en-US" dirty="0"/>
              <a:t>附</a:t>
            </a:r>
            <a:endParaRPr lang="en-GB" dirty="0"/>
          </a:p>
          <a:p>
            <a:endParaRPr lang="en-GB" dirty="0"/>
          </a:p>
        </p:txBody>
      </p:sp>
      <p:sp>
        <p:nvSpPr>
          <p:cNvPr id="13" name="TextBox 12"/>
          <p:cNvSpPr txBox="1"/>
          <p:nvPr/>
        </p:nvSpPr>
        <p:spPr>
          <a:xfrm>
            <a:off x="457199" y="1529496"/>
            <a:ext cx="4377559" cy="646331"/>
          </a:xfrm>
          <a:prstGeom prst="rect">
            <a:avLst/>
          </a:prstGeom>
          <a:noFill/>
        </p:spPr>
        <p:txBody>
          <a:bodyPr wrap="square" rtlCol="0">
            <a:spAutoFit/>
          </a:bodyPr>
          <a:lstStyle/>
          <a:p>
            <a:r>
              <a:rPr lang="en-GB" dirty="0"/>
              <a:t>Consumables </a:t>
            </a:r>
            <a:r>
              <a:rPr lang="en-GB" dirty="0" smtClean="0"/>
              <a:t>Lifespans</a:t>
            </a:r>
            <a:r>
              <a:rPr lang="zh-CN" altLang="en-US" dirty="0" smtClean="0"/>
              <a:t>消耗品</a:t>
            </a:r>
            <a:r>
              <a:rPr lang="zh-TW" altLang="en-US" dirty="0" smtClean="0"/>
              <a:t>壽</a:t>
            </a:r>
            <a:r>
              <a:rPr lang="zh-CN" altLang="en-US" dirty="0" smtClean="0"/>
              <a:t>命</a:t>
            </a:r>
            <a:endParaRPr lang="en-GB" dirty="0"/>
          </a:p>
          <a:p>
            <a:endParaRPr lang="en-GB" dirty="0"/>
          </a:p>
        </p:txBody>
      </p:sp>
      <p:sp>
        <p:nvSpPr>
          <p:cNvPr id="14" name="TextBox 13"/>
          <p:cNvSpPr txBox="1"/>
          <p:nvPr/>
        </p:nvSpPr>
        <p:spPr>
          <a:xfrm>
            <a:off x="457202" y="2934119"/>
            <a:ext cx="3694384" cy="369332"/>
          </a:xfrm>
          <a:prstGeom prst="rect">
            <a:avLst/>
          </a:prstGeom>
          <a:noFill/>
        </p:spPr>
        <p:txBody>
          <a:bodyPr wrap="square" rtlCol="0">
            <a:spAutoFit/>
          </a:bodyPr>
          <a:lstStyle/>
          <a:p>
            <a:r>
              <a:rPr lang="en-GB" dirty="0"/>
              <a:t>Adhesion to </a:t>
            </a:r>
            <a:r>
              <a:rPr lang="en-GB" dirty="0" smtClean="0"/>
              <a:t>Ink</a:t>
            </a:r>
            <a:r>
              <a:rPr lang="zh-CN" altLang="en-US" dirty="0"/>
              <a:t>油墨的</a:t>
            </a:r>
            <a:r>
              <a:rPr lang="zh-CN" altLang="en-US" dirty="0" smtClean="0"/>
              <a:t>粘附力</a:t>
            </a:r>
            <a:endParaRPr lang="en-GB" dirty="0"/>
          </a:p>
        </p:txBody>
      </p:sp>
      <p:sp>
        <p:nvSpPr>
          <p:cNvPr id="15" name="TextBox 14"/>
          <p:cNvSpPr txBox="1"/>
          <p:nvPr/>
        </p:nvSpPr>
        <p:spPr>
          <a:xfrm>
            <a:off x="457200" y="1948728"/>
            <a:ext cx="2780880" cy="369332"/>
          </a:xfrm>
          <a:prstGeom prst="rect">
            <a:avLst/>
          </a:prstGeom>
          <a:noFill/>
        </p:spPr>
        <p:txBody>
          <a:bodyPr wrap="square" rtlCol="0">
            <a:spAutoFit/>
          </a:bodyPr>
          <a:lstStyle/>
          <a:p>
            <a:r>
              <a:rPr lang="en-GB" dirty="0"/>
              <a:t>Water </a:t>
            </a:r>
            <a:r>
              <a:rPr lang="en-GB" dirty="0" smtClean="0"/>
              <a:t>Resistance</a:t>
            </a:r>
            <a:r>
              <a:rPr lang="zh-CN" altLang="en-US" dirty="0"/>
              <a:t>耐水性</a:t>
            </a:r>
            <a:endParaRPr lang="en-GB" dirty="0"/>
          </a:p>
        </p:txBody>
      </p:sp>
      <p:sp>
        <p:nvSpPr>
          <p:cNvPr id="16" name="TextBox 15"/>
          <p:cNvSpPr txBox="1"/>
          <p:nvPr/>
        </p:nvSpPr>
        <p:spPr>
          <a:xfrm>
            <a:off x="3703626" y="636432"/>
            <a:ext cx="3054699" cy="369332"/>
          </a:xfrm>
          <a:prstGeom prst="rect">
            <a:avLst/>
          </a:prstGeom>
          <a:noFill/>
        </p:spPr>
        <p:txBody>
          <a:bodyPr wrap="square" rtlCol="0">
            <a:spAutoFit/>
          </a:bodyPr>
          <a:lstStyle/>
          <a:p>
            <a:r>
              <a:rPr lang="en-GB" dirty="0">
                <a:hlinkClick r:id="rId2"/>
              </a:rPr>
              <a:t>Substrate type &amp; surface </a:t>
            </a:r>
            <a:endParaRPr lang="en-GB" dirty="0"/>
          </a:p>
        </p:txBody>
      </p:sp>
      <p:sp>
        <p:nvSpPr>
          <p:cNvPr id="17" name="TextBox 16"/>
          <p:cNvSpPr txBox="1"/>
          <p:nvPr/>
        </p:nvSpPr>
        <p:spPr>
          <a:xfrm>
            <a:off x="3703627" y="2242005"/>
            <a:ext cx="498317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First Choice ILP030</a:t>
            </a:r>
          </a:p>
          <a:p>
            <a:r>
              <a:rPr lang="en-GB" dirty="0"/>
              <a:t>Second Choice DP680 - however lower water resistance</a:t>
            </a:r>
          </a:p>
          <a:p>
            <a:r>
              <a:rPr lang="en-GB" dirty="0"/>
              <a:t>DP050 on HP20 000</a:t>
            </a:r>
          </a:p>
        </p:txBody>
      </p:sp>
      <p:pic>
        <p:nvPicPr>
          <p:cNvPr id="18" name="Picture 17">
            <a:hlinkClick r:id="rId3"/>
          </p:cNvPr>
          <p:cNvPicPr>
            <a:picLocks noChangeAspect="1"/>
          </p:cNvPicPr>
          <p:nvPr/>
        </p:nvPicPr>
        <p:blipFill>
          <a:blip r:embed="rId4"/>
          <a:stretch>
            <a:fillRect/>
          </a:stretch>
        </p:blipFill>
        <p:spPr>
          <a:xfrm>
            <a:off x="6310365" y="259636"/>
            <a:ext cx="2813540" cy="1940953"/>
          </a:xfrm>
          <a:prstGeom prst="rect">
            <a:avLst/>
          </a:prstGeom>
        </p:spPr>
      </p:pic>
      <p:sp>
        <p:nvSpPr>
          <p:cNvPr id="19"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19</a:t>
            </a:fld>
            <a:endParaRPr lang="en-US" dirty="0"/>
          </a:p>
        </p:txBody>
      </p:sp>
      <p:sp>
        <p:nvSpPr>
          <p:cNvPr id="20"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33744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DBB0A5-1CF7-45F1-A2D7-7967447F51D9}" type="slidenum">
              <a:rPr lang="en-US" smtClean="0"/>
              <a:pPr/>
              <a:t>2</a:t>
            </a:fld>
            <a:endParaRPr lang="en-US" dirty="0"/>
          </a:p>
        </p:txBody>
      </p:sp>
      <p:sp>
        <p:nvSpPr>
          <p:cNvPr id="6" name="Title 5"/>
          <p:cNvSpPr>
            <a:spLocks noGrp="1"/>
          </p:cNvSpPr>
          <p:nvPr>
            <p:ph type="title"/>
          </p:nvPr>
        </p:nvSpPr>
        <p:spPr>
          <a:xfrm>
            <a:off x="231648" y="209195"/>
            <a:ext cx="8680704" cy="757945"/>
          </a:xfrm>
        </p:spPr>
        <p:txBody>
          <a:bodyPr/>
          <a:lstStyle/>
          <a:p>
            <a:r>
              <a:rPr lang="en-US" dirty="0"/>
              <a:t>Our </a:t>
            </a:r>
            <a:r>
              <a:rPr lang="en-US" dirty="0" smtClean="0"/>
              <a:t>Locations </a:t>
            </a:r>
            <a:r>
              <a:rPr lang="zh-TW" altLang="en-US" dirty="0" smtClean="0"/>
              <a:t>麥</a:t>
            </a:r>
            <a:r>
              <a:rPr lang="zh-CN" altLang="en-US" dirty="0" smtClean="0"/>
              <a:t>可</a:t>
            </a:r>
            <a:r>
              <a:rPr lang="zh-TW" altLang="en-US" dirty="0" smtClean="0"/>
              <a:t>門</a:t>
            </a:r>
            <a:r>
              <a:rPr lang="zh-CN" altLang="en-US" dirty="0" smtClean="0"/>
              <a:t>遍</a:t>
            </a:r>
            <a:r>
              <a:rPr lang="zh-CN" altLang="en-US" dirty="0"/>
              <a:t>布全球</a:t>
            </a:r>
            <a:endParaRPr lang="en-US" dirty="0"/>
          </a:p>
        </p:txBody>
      </p:sp>
      <p:sp>
        <p:nvSpPr>
          <p:cNvPr id="7" name="Footer Placeholder 6"/>
          <p:cNvSpPr>
            <a:spLocks noGrp="1"/>
          </p:cNvSpPr>
          <p:nvPr>
            <p:ph type="ftr" sz="quarter" idx="3"/>
          </p:nvPr>
        </p:nvSpPr>
        <p:spPr/>
        <p:txBody>
          <a:bodyPr/>
          <a:lstStyle/>
          <a:p>
            <a:r>
              <a:rPr lang="en-US" dirty="0"/>
              <a:t>Introduction to Michelman</a:t>
            </a:r>
          </a:p>
        </p:txBody>
      </p:sp>
    </p:spTree>
    <p:extLst>
      <p:ext uri="{BB962C8B-B14F-4D97-AF65-F5344CB8AC3E}">
        <p14:creationId xmlns:p14="http://schemas.microsoft.com/office/powerpoint/2010/main" val="2477324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4616" y="1075320"/>
            <a:ext cx="4005688" cy="1702879"/>
          </a:xfrm>
        </p:spPr>
        <p:txBody>
          <a:bodyPr/>
          <a:lstStyle/>
          <a:p>
            <a:r>
              <a:rPr lang="en-US" dirty="0"/>
              <a:t>Thank you</a:t>
            </a:r>
            <a:r>
              <a:rPr lang="en-US" dirty="0" smtClean="0"/>
              <a:t>!</a:t>
            </a:r>
            <a:br>
              <a:rPr lang="en-US" dirty="0" smtClean="0"/>
            </a:br>
            <a:r>
              <a:rPr lang="zh-TW" altLang="en-US" dirty="0" smtClean="0"/>
              <a:t>謝謝</a:t>
            </a:r>
            <a:r>
              <a:rPr lang="zh-CN" altLang="en-US" dirty="0" smtClean="0"/>
              <a:t>！</a:t>
            </a:r>
            <a:endParaRPr lang="en-US" dirty="0"/>
          </a:p>
        </p:txBody>
      </p:sp>
      <p:pic>
        <p:nvPicPr>
          <p:cNvPr id="4" name="Picture Placeholder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5141742" y="0"/>
            <a:ext cx="4002258" cy="5143500"/>
          </a:xfrm>
        </p:spPr>
      </p:pic>
      <p:sp>
        <p:nvSpPr>
          <p:cNvPr id="5" name="Slide Number Placeholder 4"/>
          <p:cNvSpPr>
            <a:spLocks noGrp="1"/>
          </p:cNvSpPr>
          <p:nvPr>
            <p:ph type="sldNum" sz="quarter" idx="4294967295"/>
          </p:nvPr>
        </p:nvSpPr>
        <p:spPr>
          <a:xfrm>
            <a:off x="7639050" y="4767267"/>
            <a:ext cx="1504950" cy="274637"/>
          </a:xfrm>
          <a:prstGeom prst="rect">
            <a:avLst/>
          </a:prstGeom>
        </p:spPr>
        <p:txBody>
          <a:bodyPr/>
          <a:lstStyle/>
          <a:p>
            <a:fld id="{B0DBB0A5-1CF7-45F1-A2D7-7967447F51D9}" type="slidenum">
              <a:rPr lang="en-US" smtClean="0"/>
              <a:pPr/>
              <a:t>20</a:t>
            </a:fld>
            <a:endParaRPr lang="en-US" dirty="0"/>
          </a:p>
        </p:txBody>
      </p:sp>
      <p:sp>
        <p:nvSpPr>
          <p:cNvPr id="2" name="Rectangle 1"/>
          <p:cNvSpPr/>
          <p:nvPr/>
        </p:nvSpPr>
        <p:spPr>
          <a:xfrm>
            <a:off x="274327" y="3496440"/>
            <a:ext cx="4572000" cy="923330"/>
          </a:xfrm>
          <a:prstGeom prst="rect">
            <a:avLst/>
          </a:prstGeom>
        </p:spPr>
        <p:txBody>
          <a:bodyPr>
            <a:spAutoFit/>
          </a:bodyPr>
          <a:lstStyle/>
          <a:p>
            <a:r>
              <a:rPr lang="zh-TW" altLang="en-US" b="1" dirty="0" smtClean="0"/>
              <a:t>蔡國男</a:t>
            </a:r>
            <a:endParaRPr lang="en-US" b="1" dirty="0"/>
          </a:p>
          <a:p>
            <a:r>
              <a:rPr lang="en-US" altLang="zh-TW" b="1" dirty="0" smtClean="0"/>
              <a:t>0932188302</a:t>
            </a:r>
            <a:endParaRPr lang="en-US" b="1" dirty="0"/>
          </a:p>
          <a:p>
            <a:r>
              <a:rPr lang="en-US" b="1" dirty="0" smtClean="0"/>
              <a:t>most@ms18.hinet.net</a:t>
            </a:r>
            <a:endParaRPr lang="en-US" b="1" dirty="0"/>
          </a:p>
        </p:txBody>
      </p:sp>
    </p:spTree>
    <p:extLst>
      <p:ext uri="{BB962C8B-B14F-4D97-AF65-F5344CB8AC3E}">
        <p14:creationId xmlns:p14="http://schemas.microsoft.com/office/powerpoint/2010/main" val="2330950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DBB0A5-1CF7-45F1-A2D7-7967447F51D9}" type="slidenum">
              <a:rPr lang="en-US" smtClean="0"/>
              <a:pPr/>
              <a:t>3</a:t>
            </a:fld>
            <a:endParaRPr lang="en-US" dirty="0"/>
          </a:p>
        </p:txBody>
      </p:sp>
      <p:sp>
        <p:nvSpPr>
          <p:cNvPr id="3" name="Footer Placeholder 2"/>
          <p:cNvSpPr>
            <a:spLocks noGrp="1"/>
          </p:cNvSpPr>
          <p:nvPr>
            <p:ph type="ftr" sz="quarter" idx="3"/>
          </p:nvPr>
        </p:nvSpPr>
        <p:spPr/>
        <p:txBody>
          <a:bodyPr/>
          <a:lstStyle/>
          <a:p>
            <a:r>
              <a:rPr lang="en-US" dirty="0" smtClean="0"/>
              <a:t>Introduction to Michelman</a:t>
            </a:r>
            <a:endParaRPr lang="en-US" dirty="0"/>
          </a:p>
        </p:txBody>
      </p:sp>
    </p:spTree>
    <p:extLst>
      <p:ext uri="{BB962C8B-B14F-4D97-AF65-F5344CB8AC3E}">
        <p14:creationId xmlns:p14="http://schemas.microsoft.com/office/powerpoint/2010/main" val="43253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Michelman Solutions for HP Indigo</a:t>
            </a:r>
            <a:br>
              <a:rPr lang="en-US" dirty="0" smtClean="0"/>
            </a:br>
            <a:r>
              <a:rPr lang="zh-TW" altLang="en-US" dirty="0" smtClean="0"/>
              <a:t>適</a:t>
            </a:r>
            <a:r>
              <a:rPr lang="zh-CN" altLang="en-US" dirty="0" smtClean="0">
                <a:solidFill>
                  <a:schemeClr val="tx1"/>
                </a:solidFill>
              </a:rPr>
              <a:t>用</a:t>
            </a:r>
            <a:r>
              <a:rPr lang="zh-TW" altLang="en-US" dirty="0" smtClean="0">
                <a:solidFill>
                  <a:schemeClr val="tx1"/>
                </a:solidFill>
              </a:rPr>
              <a:t>於</a:t>
            </a:r>
            <a:r>
              <a:rPr lang="en-US" altLang="zh-CN" dirty="0" smtClean="0">
                <a:solidFill>
                  <a:schemeClr val="tx1"/>
                </a:solidFill>
              </a:rPr>
              <a:t>HP Indigo</a:t>
            </a:r>
            <a:r>
              <a:rPr lang="zh-CN" altLang="en-US" dirty="0" smtClean="0">
                <a:solidFill>
                  <a:schemeClr val="tx1"/>
                </a:solidFill>
              </a:rPr>
              <a:t>的</a:t>
            </a:r>
            <a:r>
              <a:rPr lang="zh-TW" altLang="en-US" dirty="0" smtClean="0">
                <a:solidFill>
                  <a:schemeClr val="tx1"/>
                </a:solidFill>
              </a:rPr>
              <a:t>麥</a:t>
            </a:r>
            <a:r>
              <a:rPr lang="zh-CN" altLang="en-US" dirty="0" smtClean="0">
                <a:solidFill>
                  <a:schemeClr val="tx1"/>
                </a:solidFill>
              </a:rPr>
              <a:t>可</a:t>
            </a:r>
            <a:r>
              <a:rPr lang="zh-TW" altLang="en-US" dirty="0" smtClean="0">
                <a:solidFill>
                  <a:schemeClr val="tx1"/>
                </a:solidFill>
              </a:rPr>
              <a:t>門</a:t>
            </a:r>
            <a:r>
              <a:rPr lang="zh-CN" altLang="en-US" dirty="0" smtClean="0">
                <a:solidFill>
                  <a:schemeClr val="tx1"/>
                </a:solidFill>
              </a:rPr>
              <a:t>解决方案</a:t>
            </a:r>
            <a:endParaRPr lang="en-US" dirty="0"/>
          </a:p>
        </p:txBody>
      </p:sp>
      <p:pic>
        <p:nvPicPr>
          <p:cNvPr id="6" name="Picture 2" descr="http://iap.esa.int/c/sme/news/183/picture/Public-Privat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2600" y="1987874"/>
            <a:ext cx="35814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3"/>
          </p:nvPr>
        </p:nvSpPr>
        <p:spPr/>
        <p:txBody>
          <a:bodyPr/>
          <a:lstStyle/>
          <a:p>
            <a:pPr>
              <a:lnSpc>
                <a:spcPct val="150000"/>
              </a:lnSpc>
              <a:spcBef>
                <a:spcPts val="600"/>
              </a:spcBef>
              <a:buClr>
                <a:srgbClr val="09144F"/>
              </a:buClr>
              <a:buSzPct val="75000"/>
              <a:buFont typeface="Wingdings" panose="05000000000000000000" pitchFamily="2" charset="2"/>
              <a:buChar char="§"/>
            </a:pPr>
            <a:r>
              <a:rPr lang="en-US" altLang="en-US" dirty="0">
                <a:solidFill>
                  <a:srgbClr val="404040"/>
                </a:solidFill>
                <a:cs typeface="Arial" panose="020B0604020202020204" pitchFamily="34" charset="0"/>
              </a:rPr>
              <a:t>Off-Line on </a:t>
            </a:r>
            <a:r>
              <a:rPr lang="en-US" altLang="en-US" dirty="0" smtClean="0">
                <a:solidFill>
                  <a:srgbClr val="404040"/>
                </a:solidFill>
                <a:cs typeface="Arial" panose="020B0604020202020204" pitchFamily="34" charset="0"/>
              </a:rPr>
              <a:t>demand </a:t>
            </a:r>
            <a:r>
              <a:rPr lang="zh-TW" altLang="en-US" dirty="0" smtClean="0">
                <a:solidFill>
                  <a:srgbClr val="404040"/>
                </a:solidFill>
                <a:cs typeface="Arial" panose="020B0604020202020204" pitchFamily="34" charset="0"/>
              </a:rPr>
              <a:t>離線塗佈</a:t>
            </a:r>
            <a:endParaRPr lang="en-US" altLang="en-US" dirty="0">
              <a:solidFill>
                <a:srgbClr val="404040"/>
              </a:solidFill>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dirty="0">
                <a:solidFill>
                  <a:srgbClr val="404040"/>
                </a:solidFill>
                <a:cs typeface="Arial" panose="020B0604020202020204" pitchFamily="34" charset="0"/>
              </a:rPr>
              <a:t>In-Line with the Indigo </a:t>
            </a:r>
            <a:r>
              <a:rPr lang="en-US" altLang="en-US" dirty="0" smtClean="0">
                <a:solidFill>
                  <a:srgbClr val="404040"/>
                </a:solidFill>
                <a:cs typeface="Arial" panose="020B0604020202020204" pitchFamily="34" charset="0"/>
              </a:rPr>
              <a:t>Press </a:t>
            </a:r>
            <a:r>
              <a:rPr lang="zh-TW" altLang="en-US" dirty="0" smtClean="0">
                <a:solidFill>
                  <a:srgbClr val="404040"/>
                </a:solidFill>
                <a:cs typeface="Arial" panose="020B0604020202020204" pitchFamily="34" charset="0"/>
              </a:rPr>
              <a:t>連線塗佈</a:t>
            </a:r>
            <a:endParaRPr lang="en-US" altLang="en-US" dirty="0">
              <a:solidFill>
                <a:srgbClr val="404040"/>
              </a:solidFill>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dirty="0">
                <a:solidFill>
                  <a:srgbClr val="404040"/>
                </a:solidFill>
                <a:cs typeface="Arial" panose="020B0604020202020204" pitchFamily="34" charset="0"/>
              </a:rPr>
              <a:t>At substrate </a:t>
            </a:r>
            <a:r>
              <a:rPr lang="en-US" altLang="en-US" dirty="0" smtClean="0">
                <a:solidFill>
                  <a:srgbClr val="404040"/>
                </a:solidFill>
                <a:cs typeface="Arial" panose="020B0604020202020204" pitchFamily="34" charset="0"/>
              </a:rPr>
              <a:t>converters </a:t>
            </a:r>
            <a:r>
              <a:rPr lang="zh-CN" altLang="en-US" dirty="0" smtClean="0">
                <a:solidFill>
                  <a:srgbClr val="404040"/>
                </a:solidFill>
                <a:cs typeface="Arial" panose="020B0604020202020204" pitchFamily="34" charset="0"/>
              </a:rPr>
              <a:t>材料中</a:t>
            </a:r>
            <a:r>
              <a:rPr lang="zh-TW" altLang="en-US" dirty="0" smtClean="0">
                <a:solidFill>
                  <a:srgbClr val="404040"/>
                </a:solidFill>
                <a:cs typeface="Arial" panose="020B0604020202020204" pitchFamily="34" charset="0"/>
              </a:rPr>
              <a:t>間</a:t>
            </a:r>
            <a:r>
              <a:rPr lang="zh-CN" altLang="en-US" dirty="0" smtClean="0">
                <a:solidFill>
                  <a:srgbClr val="404040"/>
                </a:solidFill>
                <a:cs typeface="Arial" panose="020B0604020202020204" pitchFamily="34" charset="0"/>
              </a:rPr>
              <a:t>商</a:t>
            </a:r>
            <a:endParaRPr lang="en-US" altLang="en-US" dirty="0">
              <a:solidFill>
                <a:srgbClr val="404040"/>
              </a:solidFill>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dirty="0">
                <a:solidFill>
                  <a:srgbClr val="404040"/>
                </a:solidFill>
                <a:cs typeface="Arial" panose="020B0604020202020204" pitchFamily="34" charset="0"/>
              </a:rPr>
              <a:t>At HP approved treatment </a:t>
            </a:r>
            <a:r>
              <a:rPr lang="en-US" altLang="en-US" dirty="0" err="1" smtClean="0">
                <a:solidFill>
                  <a:srgbClr val="404040"/>
                </a:solidFill>
                <a:cs typeface="Arial" panose="020B0604020202020204" pitchFamily="34" charset="0"/>
              </a:rPr>
              <a:t>centre</a:t>
            </a:r>
            <a:r>
              <a:rPr lang="en-US" altLang="zh-CN" dirty="0" err="1" smtClean="0">
                <a:solidFill>
                  <a:srgbClr val="404040"/>
                </a:solidFill>
                <a:cs typeface="Arial" panose="020B0604020202020204" pitchFamily="34" charset="0"/>
              </a:rPr>
              <a:t>s</a:t>
            </a:r>
            <a:r>
              <a:rPr lang="en-US" altLang="zh-CN" dirty="0" smtClean="0">
                <a:solidFill>
                  <a:srgbClr val="404040"/>
                </a:solidFill>
                <a:cs typeface="Arial" panose="020B0604020202020204" pitchFamily="34" charset="0"/>
              </a:rPr>
              <a:t> HP</a:t>
            </a:r>
            <a:r>
              <a:rPr lang="zh-CN" altLang="en-US" dirty="0" smtClean="0">
                <a:solidFill>
                  <a:srgbClr val="404040"/>
                </a:solidFill>
                <a:cs typeface="Arial" panose="020B0604020202020204" pitchFamily="34" charset="0"/>
              </a:rPr>
              <a:t>授</a:t>
            </a:r>
            <a:r>
              <a:rPr lang="zh-TW" altLang="en-US" dirty="0" smtClean="0">
                <a:solidFill>
                  <a:srgbClr val="404040"/>
                </a:solidFill>
                <a:cs typeface="Arial" panose="020B0604020202020204" pitchFamily="34" charset="0"/>
              </a:rPr>
              <a:t>權</a:t>
            </a:r>
            <a:r>
              <a:rPr lang="zh-CN" altLang="en-US" dirty="0" smtClean="0">
                <a:solidFill>
                  <a:srgbClr val="404040"/>
                </a:solidFill>
                <a:cs typeface="Arial" panose="020B0604020202020204" pitchFamily="34" charset="0"/>
              </a:rPr>
              <a:t>介</a:t>
            </a:r>
            <a:r>
              <a:rPr lang="zh-TW" altLang="en-US" dirty="0" smtClean="0">
                <a:solidFill>
                  <a:srgbClr val="404040"/>
                </a:solidFill>
                <a:cs typeface="Arial" panose="020B0604020202020204" pitchFamily="34" charset="0"/>
              </a:rPr>
              <a:t>質處</a:t>
            </a:r>
            <a:r>
              <a:rPr lang="zh-CN" altLang="en-US" dirty="0" smtClean="0">
                <a:solidFill>
                  <a:srgbClr val="404040"/>
                </a:solidFill>
                <a:cs typeface="Arial" panose="020B0604020202020204" pitchFamily="34" charset="0"/>
              </a:rPr>
              <a:t>理中心</a:t>
            </a:r>
            <a:endParaRPr lang="en-US" altLang="en-US" dirty="0">
              <a:solidFill>
                <a:srgbClr val="404040"/>
              </a:solidFill>
              <a:cs typeface="Arial" panose="020B0604020202020204" pitchFamily="34" charset="0"/>
            </a:endParaRPr>
          </a:p>
          <a:p>
            <a:pPr>
              <a:lnSpc>
                <a:spcPct val="150000"/>
              </a:lnSpc>
              <a:spcBef>
                <a:spcPts val="600"/>
              </a:spcBef>
              <a:buClr>
                <a:srgbClr val="09144F"/>
              </a:buClr>
              <a:buSzPct val="75000"/>
              <a:buFont typeface="Wingdings" panose="05000000000000000000" pitchFamily="2" charset="2"/>
              <a:buChar char="§"/>
            </a:pPr>
            <a:r>
              <a:rPr lang="en-US" altLang="en-US" dirty="0">
                <a:solidFill>
                  <a:srgbClr val="404040"/>
                </a:solidFill>
                <a:cs typeface="Arial" panose="020B0604020202020204" pitchFamily="34" charset="0"/>
              </a:rPr>
              <a:t>At substrate </a:t>
            </a:r>
            <a:r>
              <a:rPr lang="en-US" altLang="en-US" dirty="0" smtClean="0">
                <a:solidFill>
                  <a:srgbClr val="404040"/>
                </a:solidFill>
                <a:cs typeface="Arial" panose="020B0604020202020204" pitchFamily="34" charset="0"/>
              </a:rPr>
              <a:t>manufacturers </a:t>
            </a:r>
            <a:r>
              <a:rPr lang="zh-CN" altLang="en-US" dirty="0" smtClean="0">
                <a:solidFill>
                  <a:srgbClr val="404040"/>
                </a:solidFill>
                <a:cs typeface="Arial" panose="020B0604020202020204" pitchFamily="34" charset="0"/>
              </a:rPr>
              <a:t>材料生</a:t>
            </a:r>
            <a:r>
              <a:rPr lang="zh-TW" altLang="en-US" dirty="0" smtClean="0">
                <a:solidFill>
                  <a:srgbClr val="404040"/>
                </a:solidFill>
                <a:cs typeface="Arial" panose="020B0604020202020204" pitchFamily="34" charset="0"/>
              </a:rPr>
              <a:t>產</a:t>
            </a:r>
            <a:r>
              <a:rPr lang="zh-CN" altLang="en-US" dirty="0" smtClean="0">
                <a:solidFill>
                  <a:srgbClr val="404040"/>
                </a:solidFill>
                <a:cs typeface="Arial" panose="020B0604020202020204" pitchFamily="34" charset="0"/>
              </a:rPr>
              <a:t>商</a:t>
            </a:r>
            <a:endParaRPr lang="en-US" altLang="en-US" dirty="0">
              <a:solidFill>
                <a:srgbClr val="404040"/>
              </a:solidFill>
              <a:cs typeface="Arial" panose="020B0604020202020204" pitchFamily="34" charset="0"/>
            </a:endParaRPr>
          </a:p>
        </p:txBody>
      </p:sp>
      <p:sp>
        <p:nvSpPr>
          <p:cNvPr id="7" name="Slide Number Placeholder 1"/>
          <p:cNvSpPr>
            <a:spLocks noGrp="1"/>
          </p:cNvSpPr>
          <p:nvPr>
            <p:ph type="sldNum" sz="quarter" idx="12"/>
          </p:nvPr>
        </p:nvSpPr>
        <p:spPr>
          <a:xfrm>
            <a:off x="231776" y="4816689"/>
            <a:ext cx="416955" cy="273844"/>
          </a:xfrm>
        </p:spPr>
        <p:txBody>
          <a:bodyPr/>
          <a:lstStyle/>
          <a:p>
            <a:fld id="{B0DBB0A5-1CF7-45F1-A2D7-7967447F51D9}" type="slidenum">
              <a:rPr lang="en-US" smtClean="0"/>
              <a:pPr/>
              <a:t>4</a:t>
            </a:fld>
            <a:endParaRPr lang="en-US" dirty="0"/>
          </a:p>
        </p:txBody>
      </p:sp>
      <p:sp>
        <p:nvSpPr>
          <p:cNvPr id="8"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271359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zh-CN" dirty="0"/>
              <a:t>Advantages </a:t>
            </a:r>
            <a:r>
              <a:rPr lang="en-US" altLang="zh-CN" dirty="0" smtClean="0"/>
              <a:t>of Michelman Solution</a:t>
            </a:r>
            <a:br>
              <a:rPr lang="en-US" altLang="zh-CN" dirty="0" smtClean="0"/>
            </a:br>
            <a:r>
              <a:rPr lang="zh-TW" altLang="en-US" dirty="0" smtClean="0"/>
              <a:t>麥</a:t>
            </a:r>
            <a:r>
              <a:rPr lang="zh-CN" altLang="en-US" dirty="0" smtClean="0"/>
              <a:t>可</a:t>
            </a:r>
            <a:r>
              <a:rPr lang="zh-TW" altLang="en-US" dirty="0"/>
              <a:t>門</a:t>
            </a:r>
            <a:r>
              <a:rPr lang="zh-CN" altLang="en-US" dirty="0" smtClean="0"/>
              <a:t>解决方案的</a:t>
            </a:r>
            <a:r>
              <a:rPr lang="zh-TW" altLang="en-US" dirty="0" smtClean="0"/>
              <a:t>優勢</a:t>
            </a:r>
            <a:endParaRPr lang="zh-CN" altLang="en-US" dirty="0"/>
          </a:p>
        </p:txBody>
      </p:sp>
      <p:sp>
        <p:nvSpPr>
          <p:cNvPr id="8" name="Content Placeholder 7"/>
          <p:cNvSpPr>
            <a:spLocks noGrp="1"/>
          </p:cNvSpPr>
          <p:nvPr>
            <p:ph sz="quarter" idx="13"/>
          </p:nvPr>
        </p:nvSpPr>
        <p:spPr/>
        <p:txBody>
          <a:bodyPr>
            <a:noAutofit/>
          </a:bodyPr>
          <a:lstStyle/>
          <a:p>
            <a:r>
              <a:rPr lang="en-US" altLang="zh-CN" sz="1800" dirty="0" smtClean="0">
                <a:solidFill>
                  <a:srgbClr val="FF0000"/>
                </a:solidFill>
              </a:rPr>
              <a:t>Enhance </a:t>
            </a:r>
            <a:r>
              <a:rPr lang="en-US" altLang="zh-CN" sz="1800" dirty="0">
                <a:solidFill>
                  <a:srgbClr val="FF0000"/>
                </a:solidFill>
              </a:rPr>
              <a:t>the ink </a:t>
            </a:r>
            <a:r>
              <a:rPr lang="en-US" altLang="zh-CN" sz="1800" dirty="0" smtClean="0">
                <a:solidFill>
                  <a:srgbClr val="FF0000"/>
                </a:solidFill>
              </a:rPr>
              <a:t>adhesion </a:t>
            </a:r>
            <a:r>
              <a:rPr lang="zh-CN" altLang="en-US" sz="1800" dirty="0" smtClean="0">
                <a:solidFill>
                  <a:srgbClr val="FF0000"/>
                </a:solidFill>
              </a:rPr>
              <a:t>增强油墨附</a:t>
            </a:r>
            <a:r>
              <a:rPr lang="zh-TW" altLang="en-US" sz="1800" dirty="0" smtClean="0">
                <a:solidFill>
                  <a:srgbClr val="FF0000"/>
                </a:solidFill>
              </a:rPr>
              <a:t>附著力</a:t>
            </a:r>
            <a:endParaRPr lang="en-US" altLang="zh-CN" sz="1800" dirty="0">
              <a:solidFill>
                <a:srgbClr val="FF0000"/>
              </a:solidFill>
            </a:endParaRPr>
          </a:p>
          <a:p>
            <a:r>
              <a:rPr lang="en-US" altLang="zh-CN" sz="1800" dirty="0" smtClean="0">
                <a:solidFill>
                  <a:srgbClr val="FF0000"/>
                </a:solidFill>
              </a:rPr>
              <a:t>Improve the service life of consumables </a:t>
            </a:r>
            <a:r>
              <a:rPr lang="zh-CN" altLang="en-US" sz="1800" dirty="0" smtClean="0">
                <a:solidFill>
                  <a:srgbClr val="FF0000"/>
                </a:solidFill>
              </a:rPr>
              <a:t>提高易耗</a:t>
            </a:r>
            <a:r>
              <a:rPr lang="zh-CN" altLang="en-US" sz="1800" dirty="0">
                <a:solidFill>
                  <a:srgbClr val="FF0000"/>
                </a:solidFill>
              </a:rPr>
              <a:t>品的</a:t>
            </a:r>
            <a:r>
              <a:rPr lang="zh-CN" altLang="en-US" sz="1800" dirty="0" smtClean="0">
                <a:solidFill>
                  <a:srgbClr val="FF0000"/>
                </a:solidFill>
              </a:rPr>
              <a:t>使用</a:t>
            </a:r>
            <a:r>
              <a:rPr lang="zh-TW" altLang="en-US" sz="1800" dirty="0" smtClean="0">
                <a:solidFill>
                  <a:srgbClr val="FF0000"/>
                </a:solidFill>
              </a:rPr>
              <a:t>壽</a:t>
            </a:r>
            <a:r>
              <a:rPr lang="zh-CN" altLang="en-US" sz="1800" dirty="0" smtClean="0">
                <a:solidFill>
                  <a:srgbClr val="FF0000"/>
                </a:solidFill>
              </a:rPr>
              <a:t>命</a:t>
            </a:r>
            <a:endParaRPr lang="en-US" altLang="zh-CN" sz="1800" dirty="0" smtClean="0">
              <a:solidFill>
                <a:srgbClr val="FF0000"/>
              </a:solidFill>
            </a:endParaRPr>
          </a:p>
          <a:p>
            <a:r>
              <a:rPr lang="en-US" altLang="zh-CN" sz="1800" dirty="0" smtClean="0">
                <a:solidFill>
                  <a:srgbClr val="FF0000"/>
                </a:solidFill>
              </a:rPr>
              <a:t>Increase more printable materials and substrates </a:t>
            </a:r>
            <a:r>
              <a:rPr lang="zh-CN" altLang="en-US" sz="1800" dirty="0" smtClean="0">
                <a:solidFill>
                  <a:srgbClr val="FF0000"/>
                </a:solidFill>
              </a:rPr>
              <a:t>增加更多可印刷的材料</a:t>
            </a:r>
          </a:p>
          <a:p>
            <a:r>
              <a:rPr lang="en-US" altLang="zh-CN" sz="1800" dirty="0" smtClean="0">
                <a:solidFill>
                  <a:srgbClr val="FF0000"/>
                </a:solidFill>
              </a:rPr>
              <a:t>Reduce </a:t>
            </a:r>
            <a:r>
              <a:rPr lang="en-US" altLang="zh-CN" sz="1800" dirty="0">
                <a:solidFill>
                  <a:srgbClr val="FF0000"/>
                </a:solidFill>
              </a:rPr>
              <a:t>the pollution of the </a:t>
            </a:r>
            <a:r>
              <a:rPr lang="en-US" altLang="zh-CN" sz="1800" dirty="0" smtClean="0">
                <a:solidFill>
                  <a:srgbClr val="FF0000"/>
                </a:solidFill>
              </a:rPr>
              <a:t>equipment </a:t>
            </a:r>
            <a:r>
              <a:rPr lang="zh-TW" altLang="en-US" sz="1800" dirty="0" smtClean="0">
                <a:solidFill>
                  <a:srgbClr val="FF0000"/>
                </a:solidFill>
              </a:rPr>
              <a:t>減</a:t>
            </a:r>
            <a:r>
              <a:rPr lang="zh-CN" altLang="en-US" sz="1800" dirty="0" smtClean="0">
                <a:solidFill>
                  <a:srgbClr val="FF0000"/>
                </a:solidFill>
              </a:rPr>
              <a:t>少</a:t>
            </a:r>
            <a:r>
              <a:rPr lang="zh-TW" altLang="en-US" sz="1800" dirty="0" smtClean="0">
                <a:solidFill>
                  <a:srgbClr val="FF0000"/>
                </a:solidFill>
              </a:rPr>
              <a:t>設備</a:t>
            </a:r>
            <a:r>
              <a:rPr lang="zh-CN" altLang="en-US" sz="1800" dirty="0" smtClean="0">
                <a:solidFill>
                  <a:srgbClr val="FF0000"/>
                </a:solidFill>
              </a:rPr>
              <a:t>污染</a:t>
            </a:r>
            <a:endParaRPr lang="en-US" altLang="zh-CN" sz="1800" dirty="0" smtClean="0">
              <a:solidFill>
                <a:srgbClr val="FF0000"/>
              </a:solidFill>
            </a:endParaRPr>
          </a:p>
          <a:p>
            <a:r>
              <a:rPr lang="en-US" altLang="zh-CN" sz="1800" dirty="0"/>
              <a:t>Improve the color saturation and performance </a:t>
            </a:r>
            <a:r>
              <a:rPr lang="zh-CN" altLang="en-US" sz="1800" dirty="0"/>
              <a:t>提高</a:t>
            </a:r>
            <a:r>
              <a:rPr lang="zh-CN" altLang="en-US" sz="1800" dirty="0" smtClean="0"/>
              <a:t>色彩</a:t>
            </a:r>
            <a:r>
              <a:rPr lang="zh-TW" altLang="en-US" sz="1800" dirty="0" smtClean="0"/>
              <a:t>飽</a:t>
            </a:r>
            <a:r>
              <a:rPr lang="zh-CN" altLang="en-US" sz="1800" dirty="0" smtClean="0"/>
              <a:t>和度</a:t>
            </a:r>
            <a:r>
              <a:rPr lang="zh-CN" altLang="en-US" sz="1800" dirty="0"/>
              <a:t>和</a:t>
            </a:r>
            <a:r>
              <a:rPr lang="zh-CN" altLang="en-US" sz="1800" dirty="0" smtClean="0"/>
              <a:t>表</a:t>
            </a:r>
            <a:r>
              <a:rPr lang="zh-TW" altLang="en-US" sz="1800" dirty="0" smtClean="0"/>
              <a:t>現</a:t>
            </a:r>
            <a:r>
              <a:rPr lang="zh-CN" altLang="en-US" sz="1800" dirty="0" smtClean="0"/>
              <a:t>力</a:t>
            </a:r>
            <a:endParaRPr lang="en-US" altLang="zh-CN" sz="1800" dirty="0"/>
          </a:p>
          <a:p>
            <a:r>
              <a:rPr lang="en-US" altLang="zh-CN" sz="1800" dirty="0" smtClean="0"/>
              <a:t>Reduce </a:t>
            </a:r>
            <a:r>
              <a:rPr lang="en-US" altLang="zh-CN" sz="1800" dirty="0"/>
              <a:t>the </a:t>
            </a:r>
            <a:r>
              <a:rPr lang="en-US" altLang="zh-CN" sz="1800" dirty="0" smtClean="0"/>
              <a:t>total cost </a:t>
            </a:r>
            <a:r>
              <a:rPr lang="en-US" altLang="zh-CN" sz="1800" dirty="0"/>
              <a:t>of digital </a:t>
            </a:r>
            <a:r>
              <a:rPr lang="en-US" altLang="zh-CN" sz="1800" dirty="0" smtClean="0"/>
              <a:t>printing(ink consumption, materials) </a:t>
            </a:r>
            <a:r>
              <a:rPr lang="zh-CN" altLang="en-US" sz="1800" dirty="0" smtClean="0"/>
              <a:t>降低</a:t>
            </a:r>
            <a:r>
              <a:rPr lang="zh-TW" altLang="en-US" sz="1800" dirty="0" smtClean="0"/>
              <a:t>數</a:t>
            </a:r>
            <a:r>
              <a:rPr lang="zh-CN" altLang="en-US" sz="1800" dirty="0" smtClean="0"/>
              <a:t>字</a:t>
            </a:r>
            <a:r>
              <a:rPr lang="zh-CN" altLang="en-US" sz="1800" dirty="0"/>
              <a:t>印刷</a:t>
            </a:r>
            <a:r>
              <a:rPr lang="zh-CN" altLang="en-US" sz="1800" dirty="0" smtClean="0"/>
              <a:t>的</a:t>
            </a:r>
            <a:r>
              <a:rPr lang="zh-TW" altLang="en-US" sz="1800" dirty="0" smtClean="0"/>
              <a:t>總</a:t>
            </a:r>
            <a:r>
              <a:rPr lang="zh-CN" altLang="en-US" sz="1800" dirty="0" smtClean="0"/>
              <a:t>成本（墨量、材料）</a:t>
            </a:r>
            <a:endParaRPr lang="en-US" altLang="zh-CN" sz="1800" dirty="0" smtClean="0"/>
          </a:p>
          <a:p>
            <a:r>
              <a:rPr lang="en-US" altLang="zh-CN" sz="1800" dirty="0"/>
              <a:t>Help customer to add more business </a:t>
            </a:r>
            <a:r>
              <a:rPr lang="en-US" altLang="zh-CN" sz="1800" dirty="0" smtClean="0"/>
              <a:t>opportunities </a:t>
            </a:r>
            <a:r>
              <a:rPr lang="zh-TW" altLang="en-US" sz="1800" dirty="0" smtClean="0"/>
              <a:t>幫</a:t>
            </a:r>
            <a:r>
              <a:rPr lang="zh-CN" altLang="en-US" sz="1800" dirty="0" smtClean="0"/>
              <a:t>助</a:t>
            </a:r>
            <a:r>
              <a:rPr lang="zh-CN" altLang="en-US" sz="1800" dirty="0"/>
              <a:t>客户增加更多的</a:t>
            </a:r>
            <a:r>
              <a:rPr lang="zh-CN" altLang="en-US" sz="1800" dirty="0" smtClean="0"/>
              <a:t>商</a:t>
            </a:r>
            <a:r>
              <a:rPr lang="zh-TW" altLang="en-US" sz="1800" dirty="0" smtClean="0"/>
              <a:t>機</a:t>
            </a:r>
            <a:endParaRPr lang="en-US" altLang="zh-CN" sz="1800" dirty="0" smtClean="0"/>
          </a:p>
          <a:p>
            <a:r>
              <a:rPr lang="en-US" altLang="zh-CN" sz="1800" dirty="0"/>
              <a:t>The </a:t>
            </a:r>
            <a:r>
              <a:rPr lang="en-US" altLang="zh-CN" sz="1800" dirty="0" smtClean="0"/>
              <a:t>better combination </a:t>
            </a:r>
            <a:r>
              <a:rPr lang="en-US" altLang="zh-CN" sz="1800" dirty="0"/>
              <a:t>of digital printing and </a:t>
            </a:r>
            <a:r>
              <a:rPr lang="en-US" altLang="zh-CN" sz="1800" dirty="0" smtClean="0"/>
              <a:t>traditional </a:t>
            </a:r>
            <a:r>
              <a:rPr lang="zh-TW" altLang="en-US" sz="1800" dirty="0" smtClean="0"/>
              <a:t>數</a:t>
            </a:r>
            <a:r>
              <a:rPr lang="zh-CN" altLang="en-US" sz="1800" dirty="0" smtClean="0"/>
              <a:t>字印刷</a:t>
            </a:r>
            <a:r>
              <a:rPr lang="zh-TW" altLang="en-US" sz="1800" dirty="0" smtClean="0"/>
              <a:t>與傳</a:t>
            </a:r>
            <a:r>
              <a:rPr lang="zh-CN" altLang="en-US" sz="1800" dirty="0" smtClean="0"/>
              <a:t>统</a:t>
            </a:r>
            <a:r>
              <a:rPr lang="zh-CN" altLang="en-US" sz="1800" dirty="0"/>
              <a:t>印刷的更</a:t>
            </a:r>
            <a:r>
              <a:rPr lang="zh-CN" altLang="en-US" sz="1800" dirty="0" smtClean="0"/>
              <a:t>好</a:t>
            </a:r>
            <a:r>
              <a:rPr lang="zh-TW" altLang="en-US" sz="1800" dirty="0" smtClean="0"/>
              <a:t>結</a:t>
            </a:r>
            <a:r>
              <a:rPr lang="zh-CN" altLang="en-US" sz="1800" dirty="0" smtClean="0"/>
              <a:t>合</a:t>
            </a:r>
            <a:endParaRPr lang="en-US" altLang="zh-CN" sz="1800" dirty="0" smtClean="0"/>
          </a:p>
          <a:p>
            <a:r>
              <a:rPr lang="en-US" altLang="zh-CN" sz="1800" dirty="0" smtClean="0"/>
              <a:t>……</a:t>
            </a:r>
            <a:endParaRPr lang="en-US" altLang="zh-CN" sz="1800" dirty="0"/>
          </a:p>
          <a:p>
            <a:endParaRPr lang="zh-CN" altLang="en-US" sz="1800" dirty="0"/>
          </a:p>
        </p:txBody>
      </p:sp>
      <p:sp>
        <p:nvSpPr>
          <p:cNvPr id="4" name="Slide Number Placeholder 3"/>
          <p:cNvSpPr>
            <a:spLocks noGrp="1"/>
          </p:cNvSpPr>
          <p:nvPr>
            <p:ph type="sldNum" sz="quarter" idx="12"/>
          </p:nvPr>
        </p:nvSpPr>
        <p:spPr>
          <a:xfrm>
            <a:off x="228601" y="4816689"/>
            <a:ext cx="475734" cy="273844"/>
          </a:xfrm>
        </p:spPr>
        <p:txBody>
          <a:bodyPr/>
          <a:lstStyle/>
          <a:p>
            <a:fld id="{E0B4420E-4C69-0D4C-90DA-1025C1626B10}" type="slidenum">
              <a:rPr lang="en-US" smtClean="0"/>
              <a:pPr/>
              <a:t>5</a:t>
            </a:fld>
            <a:endParaRPr lang="en-US" dirty="0"/>
          </a:p>
        </p:txBody>
      </p:sp>
      <p:sp>
        <p:nvSpPr>
          <p:cNvPr id="5"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249006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BE" altLang="zh-CN" sz="3100" b="1" dirty="0" err="1">
                <a:latin typeface=" Arial"/>
              </a:rPr>
              <a:t>Before</a:t>
            </a:r>
            <a:r>
              <a:rPr lang="fr-BE" altLang="zh-CN" sz="3100" b="1" dirty="0">
                <a:latin typeface=" Arial"/>
              </a:rPr>
              <a:t> </a:t>
            </a:r>
            <a:r>
              <a:rPr lang="fr-BE" altLang="zh-CN" sz="3100" b="1" dirty="0" err="1">
                <a:latin typeface=" Arial"/>
              </a:rPr>
              <a:t>we</a:t>
            </a:r>
            <a:r>
              <a:rPr lang="fr-BE" altLang="zh-CN" sz="3100" b="1" dirty="0">
                <a:latin typeface=" Arial"/>
              </a:rPr>
              <a:t> </a:t>
            </a:r>
            <a:r>
              <a:rPr lang="fr-BE" altLang="zh-CN" sz="3100" b="1" dirty="0" err="1">
                <a:latin typeface=" Arial"/>
              </a:rPr>
              <a:t>start</a:t>
            </a:r>
            <a:r>
              <a:rPr lang="fr-BE" altLang="zh-CN" sz="3100" b="1" dirty="0">
                <a:latin typeface=" Arial"/>
              </a:rPr>
              <a:t> … </a:t>
            </a:r>
            <a:r>
              <a:rPr lang="fr-BE" altLang="zh-CN" sz="3100" b="1" dirty="0" err="1">
                <a:latin typeface=" Arial"/>
              </a:rPr>
              <a:t>keep</a:t>
            </a:r>
            <a:r>
              <a:rPr lang="fr-BE" altLang="zh-CN" sz="3100" b="1" dirty="0">
                <a:latin typeface=" Arial"/>
              </a:rPr>
              <a:t> in </a:t>
            </a:r>
            <a:r>
              <a:rPr lang="fr-BE" altLang="zh-CN" sz="3100" b="1" dirty="0" err="1">
                <a:latin typeface=" Arial"/>
              </a:rPr>
              <a:t>mind</a:t>
            </a:r>
            <a:r>
              <a:rPr lang="fr-BE" altLang="zh-CN" sz="3100" b="1" dirty="0">
                <a:latin typeface=" Arial"/>
              </a:rPr>
              <a:t> </a:t>
            </a:r>
            <a:r>
              <a:rPr lang="fr-BE" altLang="zh-CN" sz="3100" b="1" dirty="0" smtClean="0">
                <a:latin typeface=" Arial"/>
              </a:rPr>
              <a:t>…</a:t>
            </a:r>
            <a:br>
              <a:rPr lang="fr-BE" altLang="zh-CN" sz="3100" b="1" dirty="0" smtClean="0">
                <a:latin typeface=" Arial"/>
              </a:rPr>
            </a:br>
            <a:r>
              <a:rPr lang="zh-CN" altLang="en-US" dirty="0"/>
              <a:t>在</a:t>
            </a:r>
            <a:r>
              <a:rPr lang="zh-CN" altLang="en-US" dirty="0" smtClean="0"/>
              <a:t>我</a:t>
            </a:r>
            <a:r>
              <a:rPr lang="zh-TW" altLang="en-US" dirty="0" smtClean="0"/>
              <a:t>們開</a:t>
            </a:r>
            <a:r>
              <a:rPr lang="zh-CN" altLang="en-US" dirty="0" smtClean="0"/>
              <a:t>始</a:t>
            </a:r>
            <a:r>
              <a:rPr lang="zh-CN" altLang="en-US" dirty="0"/>
              <a:t>之前</a:t>
            </a:r>
            <a:r>
              <a:rPr lang="zh-CN" altLang="en-US" dirty="0" smtClean="0"/>
              <a:t>，</a:t>
            </a:r>
            <a:r>
              <a:rPr lang="zh-TW" altLang="en-US" dirty="0" smtClean="0"/>
              <a:t>請記</a:t>
            </a:r>
            <a:r>
              <a:rPr lang="zh-CN" altLang="en-US" dirty="0" smtClean="0"/>
              <a:t>住</a:t>
            </a:r>
            <a:r>
              <a:rPr lang="en-US" altLang="zh-CN" dirty="0"/>
              <a:t>……</a:t>
            </a:r>
            <a:endParaRPr lang="zh-CN" altLang="en-US" dirty="0"/>
          </a:p>
        </p:txBody>
      </p:sp>
      <p:sp>
        <p:nvSpPr>
          <p:cNvPr id="4" name="Slide Number Placeholder 3"/>
          <p:cNvSpPr>
            <a:spLocks noGrp="1"/>
          </p:cNvSpPr>
          <p:nvPr>
            <p:ph type="sldNum" sz="quarter" idx="12"/>
          </p:nvPr>
        </p:nvSpPr>
        <p:spPr/>
        <p:txBody>
          <a:bodyPr/>
          <a:lstStyle/>
          <a:p>
            <a:fld id="{E0B4420E-4C69-0D4C-90DA-1025C1626B10}" type="slidenum">
              <a:rPr lang="en-US" smtClean="0"/>
              <a:pPr/>
              <a:t>6</a:t>
            </a:fld>
            <a:endParaRPr lang="en-US" dirty="0"/>
          </a:p>
        </p:txBody>
      </p:sp>
      <p:sp>
        <p:nvSpPr>
          <p:cNvPr id="12" name="Content Placeholder 11"/>
          <p:cNvSpPr>
            <a:spLocks noGrp="1"/>
          </p:cNvSpPr>
          <p:nvPr>
            <p:ph sz="quarter" idx="15"/>
          </p:nvPr>
        </p:nvSpPr>
        <p:spPr/>
        <p:txBody>
          <a:bodyPr/>
          <a:lstStyle/>
          <a:p>
            <a:r>
              <a:rPr lang="fr-BE" altLang="zh-CN" sz="1800" dirty="0"/>
              <a:t>You </a:t>
            </a:r>
            <a:r>
              <a:rPr lang="fr-BE" altLang="zh-CN" sz="1800" dirty="0" err="1"/>
              <a:t>can</a:t>
            </a:r>
            <a:r>
              <a:rPr lang="fr-BE" altLang="zh-CN" sz="1800" dirty="0"/>
              <a:t> </a:t>
            </a:r>
            <a:r>
              <a:rPr lang="fr-BE" altLang="zh-CN" sz="1800" dirty="0" err="1"/>
              <a:t>probably</a:t>
            </a:r>
            <a:r>
              <a:rPr lang="fr-BE" altLang="zh-CN" sz="1800" dirty="0"/>
              <a:t> manage </a:t>
            </a:r>
            <a:r>
              <a:rPr lang="fr-BE" altLang="zh-CN" sz="1800" dirty="0" err="1"/>
              <a:t>our</a:t>
            </a:r>
            <a:r>
              <a:rPr lang="fr-BE" altLang="zh-CN" sz="1800" dirty="0"/>
              <a:t> </a:t>
            </a:r>
            <a:r>
              <a:rPr lang="fr-BE" altLang="zh-CN" sz="1800" dirty="0" err="1"/>
              <a:t>chemistries</a:t>
            </a:r>
            <a:r>
              <a:rPr lang="fr-BE" altLang="zh-CN" sz="1800" dirty="0"/>
              <a:t> on </a:t>
            </a:r>
            <a:r>
              <a:rPr lang="fr-BE" altLang="zh-CN" sz="1800" dirty="0" err="1"/>
              <a:t>any</a:t>
            </a:r>
            <a:r>
              <a:rPr lang="fr-BE" altLang="zh-CN" sz="1800" dirty="0"/>
              <a:t> machine but the challenge </a:t>
            </a:r>
            <a:r>
              <a:rPr lang="fr-BE" altLang="zh-CN" sz="1800" dirty="0" err="1"/>
              <a:t>is</a:t>
            </a:r>
            <a:r>
              <a:rPr lang="fr-BE" altLang="zh-CN" sz="1800" dirty="0"/>
              <a:t> </a:t>
            </a:r>
            <a:r>
              <a:rPr lang="fr-BE" altLang="zh-CN" sz="1800" dirty="0" smtClean="0"/>
              <a:t>: </a:t>
            </a:r>
          </a:p>
          <a:p>
            <a:pPr lvl="1"/>
            <a:r>
              <a:rPr lang="zh-CN" altLang="en-US" sz="1600" dirty="0" smtClean="0"/>
              <a:t>你</a:t>
            </a:r>
            <a:r>
              <a:rPr lang="zh-CN" altLang="en-US" sz="1600" dirty="0"/>
              <a:t>可能可以在</a:t>
            </a:r>
            <a:r>
              <a:rPr lang="zh-CN" altLang="en-US" sz="1600" dirty="0" smtClean="0"/>
              <a:t>任何</a:t>
            </a:r>
            <a:r>
              <a:rPr lang="zh-TW" altLang="en-US" sz="1600" dirty="0" smtClean="0"/>
              <a:t>機</a:t>
            </a:r>
            <a:r>
              <a:rPr lang="zh-CN" altLang="en-US" sz="1600" dirty="0" smtClean="0"/>
              <a:t>器</a:t>
            </a:r>
            <a:r>
              <a:rPr lang="zh-CN" altLang="en-US" sz="1600" dirty="0"/>
              <a:t>上管理</a:t>
            </a:r>
            <a:r>
              <a:rPr lang="zh-CN" altLang="en-US" sz="1600" dirty="0" smtClean="0"/>
              <a:t>我</a:t>
            </a:r>
            <a:r>
              <a:rPr lang="zh-TW" altLang="en-US" sz="1600" dirty="0" smtClean="0"/>
              <a:t>們</a:t>
            </a:r>
            <a:r>
              <a:rPr lang="zh-CN" altLang="en-US" sz="1600" dirty="0" smtClean="0"/>
              <a:t>的化</a:t>
            </a:r>
            <a:r>
              <a:rPr lang="zh-TW" altLang="en-US" sz="1600" dirty="0" smtClean="0"/>
              <a:t>學</a:t>
            </a:r>
            <a:r>
              <a:rPr lang="zh-CN" altLang="en-US" sz="1600" dirty="0" smtClean="0"/>
              <a:t>物</a:t>
            </a:r>
            <a:r>
              <a:rPr lang="zh-TW" altLang="en-US" sz="1600" dirty="0" smtClean="0"/>
              <a:t>質</a:t>
            </a:r>
            <a:r>
              <a:rPr lang="zh-CN" altLang="en-US" sz="1600" dirty="0" smtClean="0"/>
              <a:t>，</a:t>
            </a:r>
            <a:r>
              <a:rPr lang="zh-CN" altLang="en-US" sz="1600" dirty="0"/>
              <a:t>但</a:t>
            </a:r>
            <a:r>
              <a:rPr lang="zh-CN" altLang="en-US" sz="1600" dirty="0" smtClean="0"/>
              <a:t>挑</a:t>
            </a:r>
            <a:r>
              <a:rPr lang="zh-TW" altLang="en-US" sz="1600" dirty="0" smtClean="0"/>
              <a:t>戰</a:t>
            </a:r>
            <a:r>
              <a:rPr lang="zh-CN" altLang="en-US" sz="1600" dirty="0" smtClean="0"/>
              <a:t>是</a:t>
            </a:r>
            <a:r>
              <a:rPr lang="en-US" altLang="zh-CN" sz="1600" dirty="0"/>
              <a:t>:</a:t>
            </a:r>
            <a:endParaRPr lang="fr-BE" altLang="zh-CN" sz="1600" dirty="0"/>
          </a:p>
          <a:p>
            <a:pPr marL="120015" indent="-257175">
              <a:buFontTx/>
              <a:buChar char="-"/>
            </a:pPr>
            <a:r>
              <a:rPr lang="fr-BE" altLang="zh-CN" sz="1800" dirty="0" err="1"/>
              <a:t>Practical</a:t>
            </a:r>
            <a:r>
              <a:rPr lang="fr-BE" altLang="zh-CN" sz="1800" dirty="0"/>
              <a:t> (</a:t>
            </a:r>
            <a:r>
              <a:rPr lang="fr-BE" altLang="zh-CN" sz="1800" dirty="0" err="1"/>
              <a:t>theory</a:t>
            </a:r>
            <a:r>
              <a:rPr lang="fr-BE" altLang="zh-CN" sz="1800" dirty="0"/>
              <a:t> vs practice</a:t>
            </a:r>
            <a:r>
              <a:rPr lang="fr-BE" altLang="zh-CN" sz="1800" dirty="0" smtClean="0"/>
              <a:t>) </a:t>
            </a:r>
          </a:p>
          <a:p>
            <a:pPr marL="462882" lvl="1" indent="-257175">
              <a:buFontTx/>
              <a:buChar char="-"/>
            </a:pPr>
            <a:r>
              <a:rPr lang="zh-TW" altLang="en-US" sz="1600" dirty="0" smtClean="0"/>
              <a:t>實</a:t>
            </a:r>
            <a:r>
              <a:rPr lang="zh-CN" altLang="en-US" sz="1600" dirty="0" smtClean="0"/>
              <a:t>用性</a:t>
            </a:r>
            <a:r>
              <a:rPr lang="en-US" altLang="zh-CN" sz="1600" dirty="0" smtClean="0"/>
              <a:t>(</a:t>
            </a:r>
            <a:r>
              <a:rPr lang="zh-CN" altLang="en-US" sz="1600" dirty="0" smtClean="0"/>
              <a:t>理</a:t>
            </a:r>
            <a:r>
              <a:rPr lang="zh-TW" altLang="en-US" sz="1600" dirty="0" smtClean="0"/>
              <a:t>論與實踐</a:t>
            </a:r>
            <a:r>
              <a:rPr lang="en-US" altLang="zh-CN" sz="1600" dirty="0" smtClean="0"/>
              <a:t>)</a:t>
            </a:r>
            <a:endParaRPr lang="fr-BE" altLang="zh-CN" sz="1600" dirty="0"/>
          </a:p>
          <a:p>
            <a:pPr marL="120015" indent="-257175">
              <a:buFontTx/>
              <a:buChar char="-"/>
            </a:pPr>
            <a:r>
              <a:rPr lang="fr-BE" altLang="zh-CN" sz="1800" dirty="0" err="1" smtClean="0"/>
              <a:t>Manageable</a:t>
            </a:r>
            <a:r>
              <a:rPr lang="fr-BE" altLang="zh-CN" sz="1800" dirty="0" smtClean="0"/>
              <a:t> </a:t>
            </a:r>
          </a:p>
          <a:p>
            <a:pPr marL="462882" lvl="1" indent="-257175">
              <a:buFontTx/>
              <a:buChar char="-"/>
            </a:pPr>
            <a:r>
              <a:rPr lang="zh-CN" altLang="en-US" sz="1600" dirty="0" smtClean="0"/>
              <a:t>易管理性</a:t>
            </a:r>
            <a:endParaRPr lang="fr-BE" altLang="zh-CN" sz="1600" dirty="0"/>
          </a:p>
          <a:p>
            <a:pPr marL="120015" indent="-257175">
              <a:buFontTx/>
              <a:buChar char="-"/>
            </a:pPr>
            <a:r>
              <a:rPr lang="fr-BE" altLang="zh-CN" sz="1800" dirty="0" err="1" smtClean="0"/>
              <a:t>Repeatable</a:t>
            </a:r>
            <a:r>
              <a:rPr lang="fr-BE" altLang="zh-CN" sz="1800" dirty="0" smtClean="0"/>
              <a:t> </a:t>
            </a:r>
          </a:p>
          <a:p>
            <a:pPr marL="462882" lvl="1" indent="-257175">
              <a:buFontTx/>
              <a:buChar char="-"/>
            </a:pPr>
            <a:r>
              <a:rPr lang="zh-CN" altLang="en-US" sz="1600" dirty="0" smtClean="0"/>
              <a:t>可重</a:t>
            </a:r>
            <a:r>
              <a:rPr lang="zh-TW" altLang="en-US" sz="1600" dirty="0" smtClean="0"/>
              <a:t>復</a:t>
            </a:r>
            <a:r>
              <a:rPr lang="zh-CN" altLang="en-US" sz="1600" dirty="0" smtClean="0"/>
              <a:t>性</a:t>
            </a:r>
            <a:endParaRPr lang="fr-BE" altLang="zh-CN" sz="1600" dirty="0"/>
          </a:p>
          <a:p>
            <a:pPr indent="0"/>
            <a:endParaRPr lang="fr-BE" altLang="zh-CN" dirty="0"/>
          </a:p>
          <a:p>
            <a:pPr indent="0"/>
            <a:endParaRPr lang="fr-LU" altLang="zh-CN" dirty="0"/>
          </a:p>
          <a:p>
            <a:pPr marL="0" indent="0">
              <a:buNone/>
            </a:pPr>
            <a:endParaRPr lang="zh-CN" altLang="en-US" dirty="0"/>
          </a:p>
        </p:txBody>
      </p:sp>
      <p:pic>
        <p:nvPicPr>
          <p:cNvPr id="16" name="Picture 2" descr="http://chiefmartec.com/wp-content/uploads/2013/02/theory_vs_practice_600.jpg">
            <a:hlinkClick r:id="rId3"/>
          </p:cNvPr>
          <p:cNvPicPr>
            <a:picLocks noGrp="1" noChangeAspect="1" noChangeArrowheads="1"/>
          </p:cNvPicPr>
          <p:nvPr>
            <p:ph sz="quarter" idx="14"/>
          </p:nvPr>
        </p:nvPicPr>
        <p:blipFill>
          <a:blip r:embed="rId4" cstate="email">
            <a:extLst>
              <a:ext uri="{28A0092B-C50C-407E-A947-70E740481C1C}">
                <a14:useLocalDpi xmlns:a14="http://schemas.microsoft.com/office/drawing/2010/main" val="0"/>
              </a:ext>
            </a:extLst>
          </a:blip>
          <a:srcRect/>
          <a:stretch>
            <a:fillRect/>
          </a:stretch>
        </p:blipFill>
        <p:spPr bwMode="auto">
          <a:xfrm>
            <a:off x="415925" y="1551781"/>
            <a:ext cx="3810000" cy="2603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77268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Why priming</a:t>
            </a:r>
            <a:r>
              <a:rPr lang="fr-BE" dirty="0" smtClean="0"/>
              <a:t>?  </a:t>
            </a:r>
            <a:r>
              <a:rPr lang="zh-TW" altLang="en-US" dirty="0" smtClean="0"/>
              <a:t>為</a:t>
            </a:r>
            <a:r>
              <a:rPr lang="zh-CN" altLang="en-US" dirty="0" smtClean="0"/>
              <a:t>什么做底</a:t>
            </a:r>
            <a:r>
              <a:rPr lang="zh-TW" altLang="en-US" dirty="0" smtClean="0"/>
              <a:t>塗</a:t>
            </a:r>
            <a:r>
              <a:rPr lang="zh-CN" altLang="en-US" dirty="0" smtClean="0"/>
              <a:t>？</a:t>
            </a:r>
            <a:endParaRPr lang="fr-LU" dirty="0"/>
          </a:p>
        </p:txBody>
      </p:sp>
      <p:sp>
        <p:nvSpPr>
          <p:cNvPr id="4" name="Content Placeholder 3"/>
          <p:cNvSpPr>
            <a:spLocks noGrp="1"/>
          </p:cNvSpPr>
          <p:nvPr>
            <p:ph sz="quarter" idx="13"/>
          </p:nvPr>
        </p:nvSpPr>
        <p:spPr/>
        <p:txBody>
          <a:bodyPr/>
          <a:lstStyle/>
          <a:p>
            <a:r>
              <a:rPr lang="fr-BE" altLang="zh-CN" dirty="0" err="1"/>
              <a:t>Make</a:t>
            </a:r>
            <a:r>
              <a:rPr lang="fr-BE" altLang="zh-CN" dirty="0"/>
              <a:t> the </a:t>
            </a:r>
            <a:r>
              <a:rPr lang="fr-BE" altLang="zh-CN" dirty="0" err="1"/>
              <a:t>connection</a:t>
            </a:r>
            <a:r>
              <a:rPr lang="fr-BE" altLang="zh-CN" dirty="0"/>
              <a:t> </a:t>
            </a:r>
            <a:r>
              <a:rPr lang="fr-BE" altLang="zh-CN" dirty="0" err="1"/>
              <a:t>between</a:t>
            </a:r>
            <a:r>
              <a:rPr lang="fr-BE" altLang="zh-CN" dirty="0"/>
              <a:t> </a:t>
            </a:r>
            <a:r>
              <a:rPr lang="fr-BE" altLang="zh-CN" dirty="0" err="1"/>
              <a:t>substrate</a:t>
            </a:r>
            <a:r>
              <a:rPr lang="fr-BE" altLang="zh-CN" dirty="0"/>
              <a:t> and HP Indigo </a:t>
            </a:r>
            <a:r>
              <a:rPr lang="fr-BE" altLang="zh-CN" dirty="0" err="1" smtClean="0"/>
              <a:t>Electroinks</a:t>
            </a:r>
            <a:r>
              <a:rPr lang="zh-CN" altLang="en-US" dirty="0"/>
              <a:t> </a:t>
            </a:r>
            <a:endParaRPr lang="en-US" altLang="zh-CN" dirty="0" smtClean="0"/>
          </a:p>
          <a:p>
            <a:pPr lvl="1"/>
            <a:r>
              <a:rPr lang="zh-CN" altLang="en-US" dirty="0" smtClean="0"/>
              <a:t>在基材</a:t>
            </a:r>
            <a:r>
              <a:rPr lang="zh-TW" altLang="en-US" dirty="0" smtClean="0"/>
              <a:t>與</a:t>
            </a:r>
            <a:r>
              <a:rPr lang="en-US" altLang="zh-CN" dirty="0" smtClean="0"/>
              <a:t>HP indigo</a:t>
            </a:r>
            <a:r>
              <a:rPr lang="zh-TW" altLang="en-US" dirty="0" smtClean="0"/>
              <a:t>電</a:t>
            </a:r>
            <a:r>
              <a:rPr lang="zh-CN" altLang="en-US" dirty="0" smtClean="0"/>
              <a:t>子油墨之前建立</a:t>
            </a:r>
            <a:r>
              <a:rPr lang="zh-TW" altLang="en-US" dirty="0" smtClean="0"/>
              <a:t>連</a:t>
            </a:r>
            <a:r>
              <a:rPr lang="zh-CN" altLang="en-US" dirty="0" smtClean="0"/>
              <a:t>接</a:t>
            </a:r>
            <a:endParaRPr lang="fr-BE" altLang="zh-CN" dirty="0"/>
          </a:p>
          <a:p>
            <a:r>
              <a:rPr lang="fr-BE" altLang="zh-CN" dirty="0"/>
              <a:t>For HP Indigo </a:t>
            </a:r>
            <a:r>
              <a:rPr lang="fr-BE" altLang="zh-CN" dirty="0" smtClean="0"/>
              <a:t>Commercial and L&amp;P</a:t>
            </a:r>
            <a:r>
              <a:rPr lang="fr-BE" altLang="zh-CN" dirty="0"/>
              <a:t>, all surfaces MUST </a:t>
            </a:r>
            <a:r>
              <a:rPr lang="fr-BE" altLang="zh-CN" dirty="0" err="1"/>
              <a:t>be</a:t>
            </a:r>
            <a:r>
              <a:rPr lang="fr-BE" altLang="zh-CN" dirty="0"/>
              <a:t> </a:t>
            </a:r>
            <a:r>
              <a:rPr lang="fr-BE" altLang="zh-CN" dirty="0" err="1" smtClean="0"/>
              <a:t>primed</a:t>
            </a:r>
            <a:r>
              <a:rPr lang="fr-BE" altLang="zh-CN" dirty="0" smtClean="0"/>
              <a:t> </a:t>
            </a:r>
          </a:p>
          <a:p>
            <a:pPr lvl="1"/>
            <a:r>
              <a:rPr lang="zh-TW" altLang="en-US" dirty="0" smtClean="0"/>
              <a:t>標籤</a:t>
            </a:r>
            <a:r>
              <a:rPr lang="zh-CN" altLang="en-US" dirty="0" smtClean="0"/>
              <a:t>和包</a:t>
            </a:r>
            <a:r>
              <a:rPr lang="zh-TW" altLang="en-US" dirty="0" smtClean="0"/>
              <a:t>裝應</a:t>
            </a:r>
            <a:r>
              <a:rPr lang="zh-CN" altLang="en-US" dirty="0" smtClean="0"/>
              <a:t>用，所有基材表面都需要底</a:t>
            </a:r>
            <a:r>
              <a:rPr lang="zh-TW" altLang="en-US" dirty="0" smtClean="0"/>
              <a:t>塗</a:t>
            </a:r>
            <a:endParaRPr lang="fr-BE" altLang="zh-CN" dirty="0"/>
          </a:p>
          <a:p>
            <a:r>
              <a:rPr lang="fr-BE" altLang="zh-CN" dirty="0" err="1"/>
              <a:t>Defining</a:t>
            </a:r>
            <a:r>
              <a:rPr lang="fr-BE" altLang="zh-CN" dirty="0"/>
              <a:t> </a:t>
            </a:r>
            <a:r>
              <a:rPr lang="fr-BE" altLang="zh-CN" dirty="0" err="1"/>
              <a:t>substrate</a:t>
            </a:r>
            <a:r>
              <a:rPr lang="fr-BE" altLang="zh-CN" dirty="0"/>
              <a:t> surface </a:t>
            </a:r>
            <a:r>
              <a:rPr lang="fr-BE" altLang="zh-CN" dirty="0" err="1"/>
              <a:t>is</a:t>
            </a:r>
            <a:r>
              <a:rPr lang="fr-BE" altLang="zh-CN" dirty="0"/>
              <a:t> first </a:t>
            </a:r>
            <a:r>
              <a:rPr lang="fr-BE" altLang="zh-CN" dirty="0" err="1"/>
              <a:t>step</a:t>
            </a:r>
            <a:r>
              <a:rPr lang="fr-BE" altLang="zh-CN" dirty="0"/>
              <a:t>: </a:t>
            </a:r>
            <a:r>
              <a:rPr lang="fr-BE" altLang="zh-CN" dirty="0" err="1"/>
              <a:t>substrate</a:t>
            </a:r>
            <a:r>
              <a:rPr lang="fr-BE" altLang="zh-CN" dirty="0"/>
              <a:t> surface must </a:t>
            </a:r>
            <a:r>
              <a:rPr lang="fr-BE" altLang="zh-CN" dirty="0" err="1"/>
              <a:t>accept</a:t>
            </a:r>
            <a:r>
              <a:rPr lang="fr-BE" altLang="zh-CN" dirty="0"/>
              <a:t> </a:t>
            </a:r>
            <a:endParaRPr lang="fr-BE" altLang="zh-CN" dirty="0" smtClean="0"/>
          </a:p>
          <a:p>
            <a:pPr lvl="1"/>
            <a:r>
              <a:rPr lang="fr-BE" altLang="zh-CN" dirty="0" smtClean="0"/>
              <a:t>WB primer –</a:t>
            </a:r>
            <a:r>
              <a:rPr lang="zh-CN" altLang="en-US" dirty="0" smtClean="0"/>
              <a:t>定</a:t>
            </a:r>
            <a:r>
              <a:rPr lang="zh-TW" altLang="en-US" dirty="0" smtClean="0"/>
              <a:t>義</a:t>
            </a:r>
            <a:r>
              <a:rPr lang="zh-CN" altLang="en-US" dirty="0" smtClean="0"/>
              <a:t>基材表面</a:t>
            </a:r>
            <a:r>
              <a:rPr lang="zh-CN" altLang="en-US" dirty="0"/>
              <a:t>是第一</a:t>
            </a:r>
            <a:r>
              <a:rPr lang="zh-CN" altLang="en-US" dirty="0" smtClean="0"/>
              <a:t>步：基材表面必</a:t>
            </a:r>
            <a:r>
              <a:rPr lang="zh-TW" altLang="en-US" dirty="0" smtClean="0"/>
              <a:t>須</a:t>
            </a:r>
            <a:r>
              <a:rPr lang="zh-CN" altLang="en-US" dirty="0" smtClean="0"/>
              <a:t>能接受水性底</a:t>
            </a:r>
            <a:r>
              <a:rPr lang="zh-TW" altLang="en-US" dirty="0" smtClean="0"/>
              <a:t>塗</a:t>
            </a:r>
            <a:endParaRPr lang="fr-BE" altLang="zh-CN" dirty="0"/>
          </a:p>
          <a:p>
            <a:r>
              <a:rPr lang="fr-LU" altLang="zh-CN" dirty="0" err="1"/>
              <a:t>Specify</a:t>
            </a:r>
            <a:r>
              <a:rPr lang="fr-LU" altLang="zh-CN" dirty="0"/>
              <a:t>: « </a:t>
            </a:r>
            <a:r>
              <a:rPr lang="fr-LU" altLang="zh-CN" dirty="0" err="1"/>
              <a:t>Printable</a:t>
            </a:r>
            <a:r>
              <a:rPr lang="fr-LU" altLang="zh-CN" dirty="0"/>
              <a:t> surface must </a:t>
            </a:r>
            <a:r>
              <a:rPr lang="fr-LU" altLang="zh-CN" dirty="0" err="1"/>
              <a:t>accept</a:t>
            </a:r>
            <a:r>
              <a:rPr lang="fr-LU" altLang="zh-CN" dirty="0"/>
              <a:t> </a:t>
            </a:r>
            <a:r>
              <a:rPr lang="fr-LU" altLang="zh-CN" dirty="0" err="1"/>
              <a:t>aqueous</a:t>
            </a:r>
            <a:r>
              <a:rPr lang="fr-LU" altLang="zh-CN" dirty="0"/>
              <a:t> </a:t>
            </a:r>
            <a:r>
              <a:rPr lang="fr-LU" altLang="zh-CN" dirty="0" err="1"/>
              <a:t>coatings</a:t>
            </a:r>
            <a:r>
              <a:rPr lang="fr-LU" altLang="zh-CN" dirty="0"/>
              <a:t> </a:t>
            </a:r>
            <a:r>
              <a:rPr lang="fr-LU" altLang="zh-CN" dirty="0" smtClean="0"/>
              <a:t>»</a:t>
            </a:r>
          </a:p>
          <a:p>
            <a:pPr lvl="1"/>
            <a:r>
              <a:rPr lang="zh-TW" altLang="en-US" dirty="0" smtClean="0"/>
              <a:t>說</a:t>
            </a:r>
            <a:r>
              <a:rPr lang="zh-CN" altLang="en-US" dirty="0" smtClean="0"/>
              <a:t>明</a:t>
            </a:r>
            <a:r>
              <a:rPr lang="en-US" altLang="zh-CN" dirty="0" smtClean="0"/>
              <a:t>:«</a:t>
            </a:r>
            <a:r>
              <a:rPr lang="zh-CN" altLang="en-US" dirty="0"/>
              <a:t>可印刷表面</a:t>
            </a:r>
            <a:r>
              <a:rPr lang="zh-CN" altLang="en-US" dirty="0" smtClean="0"/>
              <a:t>必</a:t>
            </a:r>
            <a:r>
              <a:rPr lang="zh-TW" altLang="en-US" dirty="0" smtClean="0"/>
              <a:t>須</a:t>
            </a:r>
            <a:r>
              <a:rPr lang="zh-CN" altLang="en-US" dirty="0" smtClean="0"/>
              <a:t>接受水性</a:t>
            </a:r>
            <a:r>
              <a:rPr lang="zh-TW" altLang="en-US" dirty="0" smtClean="0"/>
              <a:t>塗</a:t>
            </a:r>
            <a:r>
              <a:rPr lang="zh-CN" altLang="en-US" dirty="0" smtClean="0"/>
              <a:t>料</a:t>
            </a:r>
            <a:r>
              <a:rPr lang="en-US" altLang="zh-CN" dirty="0"/>
              <a:t>»</a:t>
            </a:r>
            <a:endParaRPr lang="fr-LU" altLang="zh-CN" dirty="0"/>
          </a:p>
          <a:p>
            <a:endParaRPr lang="zh-CN" altLang="en-US" dirty="0"/>
          </a:p>
        </p:txBody>
      </p:sp>
      <p:sp>
        <p:nvSpPr>
          <p:cNvPr id="5" name="Slide Number Placeholder 3"/>
          <p:cNvSpPr>
            <a:spLocks noGrp="1"/>
          </p:cNvSpPr>
          <p:nvPr>
            <p:ph type="sldNum" sz="quarter" idx="12"/>
          </p:nvPr>
        </p:nvSpPr>
        <p:spPr>
          <a:xfrm>
            <a:off x="228601" y="4816689"/>
            <a:ext cx="475734" cy="273844"/>
          </a:xfrm>
        </p:spPr>
        <p:txBody>
          <a:bodyPr/>
          <a:lstStyle/>
          <a:p>
            <a:fld id="{E0B4420E-4C69-0D4C-90DA-1025C1626B10}" type="slidenum">
              <a:rPr lang="en-US" smtClean="0"/>
              <a:pPr/>
              <a:t>7</a:t>
            </a:fld>
            <a:endParaRPr lang="en-US" dirty="0"/>
          </a:p>
        </p:txBody>
      </p:sp>
      <p:sp>
        <p:nvSpPr>
          <p:cNvPr id="6"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232036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altLang="zh-CN" dirty="0"/>
              <a:t>Defining S</a:t>
            </a:r>
            <a:r>
              <a:rPr lang="fr-BE" altLang="zh-CN" dirty="0" smtClean="0"/>
              <a:t>ubstrate Surface   </a:t>
            </a:r>
            <a:r>
              <a:rPr lang="zh-CN" altLang="en-US" dirty="0" smtClean="0"/>
              <a:t>定</a:t>
            </a:r>
            <a:r>
              <a:rPr lang="zh-TW" altLang="en-US" dirty="0" smtClean="0"/>
              <a:t>義</a:t>
            </a:r>
            <a:r>
              <a:rPr lang="zh-CN" altLang="en-US" dirty="0" smtClean="0"/>
              <a:t>基材表面</a:t>
            </a:r>
            <a:endParaRPr lang="zh-CN" altLang="en-US" dirty="0"/>
          </a:p>
        </p:txBody>
      </p:sp>
      <p:sp>
        <p:nvSpPr>
          <p:cNvPr id="6" name="Content Placeholder 5"/>
          <p:cNvSpPr>
            <a:spLocks noGrp="1"/>
          </p:cNvSpPr>
          <p:nvPr>
            <p:ph sz="quarter" idx="13"/>
          </p:nvPr>
        </p:nvSpPr>
        <p:spPr/>
        <p:txBody>
          <a:bodyPr/>
          <a:lstStyle/>
          <a:p>
            <a:r>
              <a:rPr lang="fr-BE" altLang="zh-CN" dirty="0"/>
              <a:t>This is the </a:t>
            </a:r>
            <a:r>
              <a:rPr lang="fr-BE" altLang="zh-CN" dirty="0" smtClean="0"/>
              <a:t>Key </a:t>
            </a:r>
            <a:r>
              <a:rPr lang="zh-TW" altLang="en-US" dirty="0" smtClean="0"/>
              <a:t>這</a:t>
            </a:r>
            <a:r>
              <a:rPr lang="zh-CN" altLang="en-US" dirty="0" smtClean="0"/>
              <a:t>是</a:t>
            </a:r>
            <a:r>
              <a:rPr lang="zh-TW" altLang="en-US" dirty="0" smtClean="0"/>
              <a:t>關鍵</a:t>
            </a:r>
            <a:endParaRPr lang="fr-BE" altLang="zh-CN" dirty="0"/>
          </a:p>
          <a:p>
            <a:r>
              <a:rPr lang="fr-BE" altLang="zh-CN" dirty="0"/>
              <a:t>Paper (</a:t>
            </a:r>
            <a:r>
              <a:rPr lang="fr-BE" altLang="zh-CN" dirty="0" err="1"/>
              <a:t>Uncoated</a:t>
            </a:r>
            <a:r>
              <a:rPr lang="fr-BE" altLang="zh-CN" dirty="0"/>
              <a:t>, </a:t>
            </a:r>
            <a:r>
              <a:rPr lang="fr-BE" altLang="zh-CN" dirty="0" err="1"/>
              <a:t>Coated</a:t>
            </a:r>
            <a:r>
              <a:rPr lang="fr-BE" altLang="zh-CN" dirty="0"/>
              <a:t>, </a:t>
            </a:r>
            <a:r>
              <a:rPr lang="fr-BE" altLang="zh-CN" dirty="0" err="1"/>
              <a:t>Metalized</a:t>
            </a:r>
            <a:r>
              <a:rPr lang="fr-BE" altLang="zh-CN" dirty="0"/>
              <a:t>, </a:t>
            </a:r>
            <a:r>
              <a:rPr lang="fr-BE" altLang="zh-CN" dirty="0" err="1"/>
              <a:t>Laminated</a:t>
            </a:r>
            <a:r>
              <a:rPr lang="fr-BE" altLang="zh-CN" dirty="0"/>
              <a:t>, High </a:t>
            </a:r>
            <a:r>
              <a:rPr lang="fr-BE" altLang="zh-CN" dirty="0" err="1"/>
              <a:t>Wet</a:t>
            </a:r>
            <a:r>
              <a:rPr lang="fr-BE" altLang="zh-CN" dirty="0"/>
              <a:t> </a:t>
            </a:r>
            <a:r>
              <a:rPr lang="fr-BE" altLang="zh-CN" dirty="0" err="1" smtClean="0"/>
              <a:t>Strength</a:t>
            </a:r>
            <a:r>
              <a:rPr lang="fr-BE" altLang="zh-CN" dirty="0" smtClean="0"/>
              <a:t>)?</a:t>
            </a:r>
          </a:p>
          <a:p>
            <a:r>
              <a:rPr lang="zh-TW" altLang="en-US" dirty="0" smtClean="0"/>
              <a:t>紙張</a:t>
            </a:r>
            <a:r>
              <a:rPr lang="en-US" altLang="zh-CN" dirty="0" smtClean="0"/>
              <a:t>(</a:t>
            </a:r>
            <a:r>
              <a:rPr lang="zh-CN" altLang="en-US" dirty="0" smtClean="0"/>
              <a:t>非</a:t>
            </a:r>
            <a:r>
              <a:rPr lang="zh-TW" altLang="en-US" dirty="0" smtClean="0"/>
              <a:t>塗</a:t>
            </a:r>
            <a:r>
              <a:rPr lang="zh-CN" altLang="en-US" dirty="0" smtClean="0"/>
              <a:t>布，</a:t>
            </a:r>
            <a:r>
              <a:rPr lang="zh-TW" altLang="en-US" dirty="0" smtClean="0"/>
              <a:t>塗佈</a:t>
            </a:r>
            <a:r>
              <a:rPr lang="zh-CN" altLang="en-US" dirty="0" smtClean="0"/>
              <a:t>，金</a:t>
            </a:r>
            <a:r>
              <a:rPr lang="zh-TW" altLang="en-US" dirty="0" smtClean="0"/>
              <a:t>屬</a:t>
            </a:r>
            <a:r>
              <a:rPr lang="zh-CN" altLang="en-US" dirty="0" smtClean="0"/>
              <a:t>，</a:t>
            </a:r>
            <a:r>
              <a:rPr lang="zh-TW" altLang="en-US" dirty="0" smtClean="0"/>
              <a:t>復</a:t>
            </a:r>
            <a:r>
              <a:rPr lang="zh-CN" altLang="en-US" dirty="0" smtClean="0"/>
              <a:t>合，</a:t>
            </a:r>
            <a:r>
              <a:rPr lang="zh-TW" altLang="en-US" dirty="0" smtClean="0"/>
              <a:t>濕</a:t>
            </a:r>
            <a:r>
              <a:rPr lang="zh-CN" altLang="en-US" dirty="0" smtClean="0"/>
              <a:t>度高</a:t>
            </a:r>
            <a:r>
              <a:rPr lang="en-US" altLang="zh-CN" dirty="0" smtClean="0"/>
              <a:t>)?</a:t>
            </a:r>
            <a:endParaRPr lang="fr-BE" altLang="zh-CN" dirty="0"/>
          </a:p>
          <a:p>
            <a:r>
              <a:rPr lang="fr-BE" altLang="zh-CN" dirty="0"/>
              <a:t>Film (Corona </a:t>
            </a:r>
            <a:r>
              <a:rPr lang="fr-BE" altLang="zh-CN" dirty="0" err="1"/>
              <a:t>Treated</a:t>
            </a:r>
            <a:r>
              <a:rPr lang="fr-BE" altLang="zh-CN" dirty="0"/>
              <a:t>, </a:t>
            </a:r>
            <a:r>
              <a:rPr lang="fr-BE" altLang="zh-CN" dirty="0" err="1"/>
              <a:t>Uncoated</a:t>
            </a:r>
            <a:r>
              <a:rPr lang="fr-BE" altLang="zh-CN" dirty="0"/>
              <a:t>, Top </a:t>
            </a:r>
            <a:r>
              <a:rPr lang="fr-BE" altLang="zh-CN" dirty="0" err="1"/>
              <a:t>Coated</a:t>
            </a:r>
            <a:r>
              <a:rPr lang="fr-BE" altLang="zh-CN" dirty="0"/>
              <a:t>, </a:t>
            </a:r>
            <a:r>
              <a:rPr lang="fr-BE" altLang="zh-CN" dirty="0" err="1"/>
              <a:t>Chemically</a:t>
            </a:r>
            <a:r>
              <a:rPr lang="fr-BE" altLang="zh-CN" dirty="0"/>
              <a:t> </a:t>
            </a:r>
            <a:r>
              <a:rPr lang="fr-BE" altLang="zh-CN" dirty="0" err="1"/>
              <a:t>Treated</a:t>
            </a:r>
            <a:r>
              <a:rPr lang="fr-BE" altLang="zh-CN" dirty="0" smtClean="0"/>
              <a:t>)?</a:t>
            </a:r>
          </a:p>
          <a:p>
            <a:r>
              <a:rPr lang="zh-CN" altLang="en-US" dirty="0"/>
              <a:t>薄膜</a:t>
            </a:r>
            <a:r>
              <a:rPr lang="en-US" altLang="zh-CN" dirty="0" smtClean="0"/>
              <a:t>(</a:t>
            </a:r>
            <a:r>
              <a:rPr lang="zh-TW" altLang="en-US" dirty="0" smtClean="0"/>
              <a:t>電暈處</a:t>
            </a:r>
            <a:r>
              <a:rPr lang="zh-CN" altLang="en-US" dirty="0" smtClean="0"/>
              <a:t>理，</a:t>
            </a:r>
            <a:r>
              <a:rPr lang="zh-TW" altLang="en-US" dirty="0" smtClean="0"/>
              <a:t>無塗層</a:t>
            </a:r>
            <a:r>
              <a:rPr lang="zh-CN" altLang="en-US" dirty="0" smtClean="0"/>
              <a:t>，表面</a:t>
            </a:r>
            <a:r>
              <a:rPr lang="zh-TW" altLang="en-US" dirty="0" smtClean="0"/>
              <a:t>塗</a:t>
            </a:r>
            <a:r>
              <a:rPr lang="zh-CN" altLang="en-US" dirty="0" smtClean="0"/>
              <a:t>，化</a:t>
            </a:r>
            <a:r>
              <a:rPr lang="zh-TW" altLang="en-US" dirty="0" smtClean="0"/>
              <a:t>學處</a:t>
            </a:r>
            <a:r>
              <a:rPr lang="zh-CN" altLang="en-US" dirty="0" smtClean="0"/>
              <a:t>理</a:t>
            </a:r>
            <a:r>
              <a:rPr lang="en-US" altLang="zh-CN" dirty="0"/>
              <a:t>)?</a:t>
            </a:r>
            <a:r>
              <a:rPr lang="fr-BE" altLang="zh-CN" dirty="0" smtClean="0"/>
              <a:t> </a:t>
            </a:r>
            <a:endParaRPr lang="fr-BE" altLang="zh-CN" dirty="0"/>
          </a:p>
          <a:p>
            <a:r>
              <a:rPr lang="fr-BE" altLang="zh-CN" dirty="0"/>
              <a:t>Surface </a:t>
            </a:r>
            <a:r>
              <a:rPr lang="fr-BE" altLang="zh-CN" dirty="0" err="1"/>
              <a:t>Energy</a:t>
            </a:r>
            <a:r>
              <a:rPr lang="fr-BE" altLang="zh-CN" dirty="0" smtClean="0"/>
              <a:t>? </a:t>
            </a:r>
            <a:r>
              <a:rPr lang="zh-CN" altLang="en-US" dirty="0" smtClean="0"/>
              <a:t>表面能？</a:t>
            </a:r>
            <a:endParaRPr lang="fr-BE" altLang="zh-CN" dirty="0"/>
          </a:p>
          <a:p>
            <a:r>
              <a:rPr lang="fr-BE" altLang="zh-CN" dirty="0"/>
              <a:t>Surface </a:t>
            </a:r>
            <a:r>
              <a:rPr lang="fr-BE" altLang="zh-CN" dirty="0" err="1"/>
              <a:t>Functionality</a:t>
            </a:r>
            <a:r>
              <a:rPr lang="fr-BE" altLang="zh-CN" dirty="0" smtClean="0"/>
              <a:t>? </a:t>
            </a:r>
            <a:r>
              <a:rPr lang="zh-CN" altLang="en-US" dirty="0" smtClean="0"/>
              <a:t>表面功</a:t>
            </a:r>
            <a:r>
              <a:rPr lang="zh-CN" altLang="en-US" dirty="0"/>
              <a:t>能</a:t>
            </a:r>
            <a:r>
              <a:rPr lang="en-US" altLang="zh-CN" dirty="0"/>
              <a:t>?</a:t>
            </a:r>
            <a:endParaRPr lang="fr-BE" altLang="zh-CN" dirty="0"/>
          </a:p>
          <a:p>
            <a:r>
              <a:rPr lang="fr-BE" altLang="zh-CN" b="1" dirty="0"/>
              <a:t>Always keep in mind </a:t>
            </a:r>
            <a:r>
              <a:rPr lang="fr-BE" altLang="zh-CN" b="1" u="sng" dirty="0"/>
              <a:t>final </a:t>
            </a:r>
            <a:r>
              <a:rPr lang="fr-BE" altLang="zh-CN" b="1" u="sng" dirty="0" smtClean="0"/>
              <a:t>application</a:t>
            </a:r>
            <a:r>
              <a:rPr lang="fr-BE" altLang="zh-CN" b="1" dirty="0" smtClean="0"/>
              <a:t> </a:t>
            </a:r>
            <a:r>
              <a:rPr lang="zh-CN" altLang="en-US" b="1" dirty="0" smtClean="0"/>
              <a:t>始</a:t>
            </a:r>
            <a:r>
              <a:rPr lang="zh-TW" altLang="en-US" b="1" dirty="0" smtClean="0"/>
              <a:t>終</a:t>
            </a:r>
            <a:r>
              <a:rPr lang="zh-CN" altLang="en-US" b="1" dirty="0" smtClean="0"/>
              <a:t>牢</a:t>
            </a:r>
            <a:r>
              <a:rPr lang="zh-TW" altLang="en-US" b="1" dirty="0" smtClean="0"/>
              <a:t>記</a:t>
            </a:r>
            <a:r>
              <a:rPr lang="zh-CN" altLang="en-US" b="1" u="sng" dirty="0" smtClean="0"/>
              <a:t>最</a:t>
            </a:r>
            <a:r>
              <a:rPr lang="zh-TW" altLang="en-US" b="1" u="sng" dirty="0" smtClean="0"/>
              <a:t>終</a:t>
            </a:r>
            <a:r>
              <a:rPr lang="zh-CN" altLang="en-US" b="1" u="sng" dirty="0" smtClean="0"/>
              <a:t>的</a:t>
            </a:r>
            <a:r>
              <a:rPr lang="zh-TW" altLang="en-US" b="1" u="sng" dirty="0" smtClean="0"/>
              <a:t>應</a:t>
            </a:r>
            <a:r>
              <a:rPr lang="zh-CN" altLang="en-US" b="1" u="sng" dirty="0" smtClean="0"/>
              <a:t>用</a:t>
            </a:r>
            <a:endParaRPr lang="fr-BE" altLang="zh-CN" b="1" u="sng" dirty="0"/>
          </a:p>
          <a:p>
            <a:pPr marL="0" indent="0">
              <a:buNone/>
            </a:pPr>
            <a:endParaRPr lang="zh-CN" altLang="en-US" dirty="0"/>
          </a:p>
        </p:txBody>
      </p:sp>
      <p:sp>
        <p:nvSpPr>
          <p:cNvPr id="4" name="Slide Number Placeholder 3"/>
          <p:cNvSpPr>
            <a:spLocks noGrp="1"/>
          </p:cNvSpPr>
          <p:nvPr>
            <p:ph type="sldNum" sz="quarter" idx="4294967295"/>
          </p:nvPr>
        </p:nvSpPr>
        <p:spPr>
          <a:xfrm>
            <a:off x="7010400" y="4865688"/>
            <a:ext cx="2133600" cy="273050"/>
          </a:xfrm>
        </p:spPr>
        <p:txBody>
          <a:bodyPr/>
          <a:lstStyle/>
          <a:p>
            <a:fld id="{E0B4420E-4C69-0D4C-90DA-1025C1626B10}" type="slidenum">
              <a:rPr lang="en-US" smtClean="0"/>
              <a:pPr/>
              <a:t>8</a:t>
            </a:fld>
            <a:endParaRPr lang="en-US" dirty="0"/>
          </a:p>
        </p:txBody>
      </p:sp>
      <p:sp>
        <p:nvSpPr>
          <p:cNvPr id="7" name="Slide Number Placeholder 3"/>
          <p:cNvSpPr>
            <a:spLocks noGrp="1"/>
          </p:cNvSpPr>
          <p:nvPr>
            <p:ph type="sldNum" sz="quarter" idx="12"/>
          </p:nvPr>
        </p:nvSpPr>
        <p:spPr>
          <a:xfrm>
            <a:off x="228601" y="4816689"/>
            <a:ext cx="475734" cy="273844"/>
          </a:xfrm>
        </p:spPr>
        <p:txBody>
          <a:bodyPr/>
          <a:lstStyle/>
          <a:p>
            <a:fld id="{E0B4420E-4C69-0D4C-90DA-1025C1626B10}" type="slidenum">
              <a:rPr lang="en-US" smtClean="0"/>
              <a:pPr/>
              <a:t>8</a:t>
            </a:fld>
            <a:endParaRPr lang="en-US" dirty="0"/>
          </a:p>
        </p:txBody>
      </p:sp>
      <p:sp>
        <p:nvSpPr>
          <p:cNvPr id="8"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289364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9400" y="180975"/>
            <a:ext cx="2200275" cy="144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fr-BE" altLang="zh-CN" dirty="0"/>
              <a:t>Our « Super-Heroes </a:t>
            </a:r>
            <a:r>
              <a:rPr lang="fr-BE" altLang="zh-CN" dirty="0" smtClean="0"/>
              <a:t>» </a:t>
            </a:r>
            <a:r>
              <a:rPr lang="zh-CN" altLang="en-US" sz="2000" dirty="0" smtClean="0"/>
              <a:t>明星</a:t>
            </a:r>
            <a:r>
              <a:rPr lang="zh-TW" altLang="en-US" sz="2000" dirty="0" smtClean="0"/>
              <a:t>產</a:t>
            </a:r>
            <a:r>
              <a:rPr lang="zh-CN" altLang="en-US" sz="2000" dirty="0" smtClean="0"/>
              <a:t>品</a:t>
            </a:r>
            <a:endParaRPr lang="zh-CN" altLang="en-US" sz="2000" dirty="0"/>
          </a:p>
        </p:txBody>
      </p:sp>
      <p:sp>
        <p:nvSpPr>
          <p:cNvPr id="3" name="Slide Number Placeholder 2"/>
          <p:cNvSpPr>
            <a:spLocks noGrp="1"/>
          </p:cNvSpPr>
          <p:nvPr>
            <p:ph type="sldNum" sz="quarter" idx="12"/>
          </p:nvPr>
        </p:nvSpPr>
        <p:spPr/>
        <p:txBody>
          <a:bodyPr/>
          <a:lstStyle/>
          <a:p>
            <a:fld id="{B0DBB0A5-1CF7-45F1-A2D7-7967447F51D9}" type="slidenum">
              <a:rPr lang="en-US" smtClean="0"/>
              <a:pPr/>
              <a:t>9</a:t>
            </a:fld>
            <a:endParaRPr lang="en-US" dirty="0"/>
          </a:p>
        </p:txBody>
      </p:sp>
      <p:graphicFrame>
        <p:nvGraphicFramePr>
          <p:cNvPr id="18" name="Content Placeholder 3"/>
          <p:cNvGraphicFramePr>
            <a:graphicFrameLocks/>
          </p:cNvGraphicFramePr>
          <p:nvPr>
            <p:extLst>
              <p:ext uri="{D42A27DB-BD31-4B8C-83A1-F6EECF244321}">
                <p14:modId xmlns:p14="http://schemas.microsoft.com/office/powerpoint/2010/main" val="2714791641"/>
              </p:ext>
            </p:extLst>
          </p:nvPr>
        </p:nvGraphicFramePr>
        <p:xfrm>
          <a:off x="1020839" y="1004361"/>
          <a:ext cx="7057871" cy="388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a:spLocks noChangeArrowheads="1"/>
          </p:cNvSpPr>
          <p:nvPr/>
        </p:nvSpPr>
        <p:spPr bwMode="auto">
          <a:xfrm rot="10800000" flipV="1">
            <a:off x="1251695" y="3568666"/>
            <a:ext cx="1671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200" b="1" dirty="0">
                <a:latin typeface="Arial" pitchFamily="34" charset="0"/>
              </a:rPr>
              <a:t>Flexible Vinyl (PVC)</a:t>
            </a:r>
          </a:p>
        </p:txBody>
      </p:sp>
      <p:sp>
        <p:nvSpPr>
          <p:cNvPr id="20" name="TextBox 19"/>
          <p:cNvSpPr txBox="1">
            <a:spLocks noChangeArrowheads="1"/>
          </p:cNvSpPr>
          <p:nvPr/>
        </p:nvSpPr>
        <p:spPr bwMode="auto">
          <a:xfrm>
            <a:off x="3365254" y="3680042"/>
            <a:ext cx="124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400" b="1" dirty="0">
                <a:latin typeface="Arial" pitchFamily="34" charset="0"/>
              </a:rPr>
              <a:t>Aluminum Foil</a:t>
            </a:r>
          </a:p>
        </p:txBody>
      </p:sp>
      <p:sp>
        <p:nvSpPr>
          <p:cNvPr id="21" name="TextBox 20"/>
          <p:cNvSpPr txBox="1">
            <a:spLocks noChangeArrowheads="1"/>
          </p:cNvSpPr>
          <p:nvPr/>
        </p:nvSpPr>
        <p:spPr bwMode="auto">
          <a:xfrm>
            <a:off x="4538308" y="1844859"/>
            <a:ext cx="1752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800" b="1" dirty="0">
                <a:latin typeface="Arial" pitchFamily="34" charset="0"/>
              </a:rPr>
              <a:t>Coated Paper</a:t>
            </a:r>
          </a:p>
        </p:txBody>
      </p:sp>
      <p:sp>
        <p:nvSpPr>
          <p:cNvPr id="22" name="TextBox 9"/>
          <p:cNvSpPr txBox="1">
            <a:spLocks noChangeArrowheads="1"/>
          </p:cNvSpPr>
          <p:nvPr/>
        </p:nvSpPr>
        <p:spPr bwMode="auto">
          <a:xfrm>
            <a:off x="6638700" y="2396645"/>
            <a:ext cx="1327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400" b="1" dirty="0">
                <a:latin typeface="Arial" pitchFamily="34" charset="0"/>
              </a:rPr>
              <a:t>Uncoated Paper</a:t>
            </a:r>
          </a:p>
        </p:txBody>
      </p:sp>
      <p:sp>
        <p:nvSpPr>
          <p:cNvPr id="23" name="TextBox 10"/>
          <p:cNvSpPr txBox="1">
            <a:spLocks noChangeArrowheads="1"/>
          </p:cNvSpPr>
          <p:nvPr/>
        </p:nvSpPr>
        <p:spPr bwMode="auto">
          <a:xfrm>
            <a:off x="3486661" y="1283531"/>
            <a:ext cx="2057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600" b="1" dirty="0">
                <a:latin typeface="Arial" pitchFamily="34" charset="0"/>
              </a:rPr>
              <a:t>Metalized</a:t>
            </a:r>
            <a:r>
              <a:rPr lang="en-US" altLang="fr-FR" sz="1800" dirty="0">
                <a:latin typeface="Arial" pitchFamily="34" charset="0"/>
              </a:rPr>
              <a:t> </a:t>
            </a:r>
            <a:r>
              <a:rPr lang="en-US" altLang="fr-FR" sz="1600" b="1" dirty="0">
                <a:latin typeface="Arial" pitchFamily="34" charset="0"/>
              </a:rPr>
              <a:t>Paper*</a:t>
            </a:r>
            <a:endParaRPr lang="en-US" altLang="fr-FR" sz="1800" b="1" dirty="0">
              <a:latin typeface="Arial" pitchFamily="34" charset="0"/>
            </a:endParaRPr>
          </a:p>
        </p:txBody>
      </p:sp>
      <p:sp>
        <p:nvSpPr>
          <p:cNvPr id="24" name="TextBox 11"/>
          <p:cNvSpPr txBox="1">
            <a:spLocks noChangeArrowheads="1"/>
          </p:cNvSpPr>
          <p:nvPr/>
        </p:nvSpPr>
        <p:spPr bwMode="auto">
          <a:xfrm>
            <a:off x="2952749" y="2233999"/>
            <a:ext cx="784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800" b="1" dirty="0">
                <a:latin typeface="Arial" pitchFamily="34" charset="0"/>
              </a:rPr>
              <a:t>PET</a:t>
            </a:r>
          </a:p>
        </p:txBody>
      </p:sp>
      <p:sp>
        <p:nvSpPr>
          <p:cNvPr id="25" name="TextBox 12"/>
          <p:cNvSpPr txBox="1">
            <a:spLocks noChangeArrowheads="1"/>
          </p:cNvSpPr>
          <p:nvPr/>
        </p:nvSpPr>
        <p:spPr bwMode="auto">
          <a:xfrm>
            <a:off x="3807930" y="3269209"/>
            <a:ext cx="751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800" b="1" dirty="0">
                <a:latin typeface="Arial" pitchFamily="34" charset="0"/>
              </a:rPr>
              <a:t>OPS</a:t>
            </a:r>
          </a:p>
        </p:txBody>
      </p:sp>
      <p:sp>
        <p:nvSpPr>
          <p:cNvPr id="26" name="TextBox 14"/>
          <p:cNvSpPr txBox="1">
            <a:spLocks noChangeArrowheads="1"/>
          </p:cNvSpPr>
          <p:nvPr/>
        </p:nvSpPr>
        <p:spPr bwMode="auto">
          <a:xfrm>
            <a:off x="3134286" y="1745355"/>
            <a:ext cx="1437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800" b="1" dirty="0">
                <a:latin typeface="Arial" pitchFamily="34" charset="0"/>
              </a:rPr>
              <a:t>Rigid</a:t>
            </a:r>
            <a:r>
              <a:rPr lang="en-US" altLang="fr-FR" sz="1800" dirty="0">
                <a:latin typeface="Arial" pitchFamily="34" charset="0"/>
              </a:rPr>
              <a:t> </a:t>
            </a:r>
            <a:r>
              <a:rPr lang="en-US" altLang="fr-FR" sz="1800" b="1" dirty="0">
                <a:latin typeface="Arial" pitchFamily="34" charset="0"/>
              </a:rPr>
              <a:t>Vinyl</a:t>
            </a:r>
          </a:p>
        </p:txBody>
      </p:sp>
      <p:sp>
        <p:nvSpPr>
          <p:cNvPr id="27" name="TextBox 15"/>
          <p:cNvSpPr txBox="1">
            <a:spLocks noChangeArrowheads="1"/>
          </p:cNvSpPr>
          <p:nvPr/>
        </p:nvSpPr>
        <p:spPr bwMode="auto">
          <a:xfrm>
            <a:off x="4724953" y="3176322"/>
            <a:ext cx="1437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800" b="1" dirty="0">
                <a:latin typeface="Arial" pitchFamily="34" charset="0"/>
              </a:rPr>
              <a:t>Polyamide</a:t>
            </a:r>
          </a:p>
        </p:txBody>
      </p:sp>
      <p:sp>
        <p:nvSpPr>
          <p:cNvPr id="28" name="TextBox 16"/>
          <p:cNvSpPr txBox="1">
            <a:spLocks noChangeArrowheads="1"/>
          </p:cNvSpPr>
          <p:nvPr/>
        </p:nvSpPr>
        <p:spPr bwMode="auto">
          <a:xfrm>
            <a:off x="4282276" y="3537286"/>
            <a:ext cx="1428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fr-FR" sz="1200" b="1" dirty="0">
                <a:latin typeface="Arial" pitchFamily="34" charset="0"/>
              </a:rPr>
              <a:t>Other synthetics and most topcoats</a:t>
            </a:r>
          </a:p>
        </p:txBody>
      </p:sp>
      <p:sp>
        <p:nvSpPr>
          <p:cNvPr id="16" name="Slide Number Placeholder 2"/>
          <p:cNvSpPr txBox="1">
            <a:spLocks/>
          </p:cNvSpPr>
          <p:nvPr/>
        </p:nvSpPr>
        <p:spPr>
          <a:xfrm>
            <a:off x="231653" y="4816689"/>
            <a:ext cx="454151" cy="273844"/>
          </a:xfrm>
          <a:prstGeom prst="rect">
            <a:avLst/>
          </a:prstGeom>
        </p:spPr>
        <p:txBody>
          <a:bodyPr/>
          <a:lstStyle>
            <a:defPPr>
              <a:defRPr lang="en-US"/>
            </a:defPPr>
            <a:lvl1pPr marL="0" algn="l" defTabSz="914310" rtl="0" eaLnBrk="1" latinLnBrk="0" hangingPunct="1">
              <a:defRPr sz="1200" b="1" kern="1200">
                <a:solidFill>
                  <a:schemeClr val="bg2"/>
                </a:solidFill>
                <a:latin typeface="Netto Pro" panose="02000500000000000000" pitchFamily="2" charset="0"/>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fld id="{B0DBB0A5-1CF7-45F1-A2D7-7967447F51D9}" type="slidenum">
              <a:rPr lang="en-US" smtClean="0"/>
              <a:pPr/>
              <a:t>9</a:t>
            </a:fld>
            <a:endParaRPr lang="en-US" dirty="0"/>
          </a:p>
        </p:txBody>
      </p:sp>
      <p:sp>
        <p:nvSpPr>
          <p:cNvPr id="17" name="Footer Placeholder 2"/>
          <p:cNvSpPr>
            <a:spLocks noGrp="1"/>
          </p:cNvSpPr>
          <p:nvPr>
            <p:ph type="ftr" sz="quarter" idx="3"/>
          </p:nvPr>
        </p:nvSpPr>
        <p:spPr>
          <a:xfrm>
            <a:off x="685800" y="4816691"/>
            <a:ext cx="6829270" cy="274637"/>
          </a:xfrm>
        </p:spPr>
        <p:txBody>
          <a:bodyPr/>
          <a:lstStyle/>
          <a:p>
            <a:r>
              <a:rPr lang="en-US" dirty="0" smtClean="0"/>
              <a:t>Introduction to Michelman</a:t>
            </a:r>
            <a:endParaRPr lang="en-US" dirty="0"/>
          </a:p>
        </p:txBody>
      </p:sp>
    </p:spTree>
    <p:extLst>
      <p:ext uri="{BB962C8B-B14F-4D97-AF65-F5344CB8AC3E}">
        <p14:creationId xmlns:p14="http://schemas.microsoft.com/office/powerpoint/2010/main" val="247064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helman-Theme">
  <a:themeElements>
    <a:clrScheme name="Michelman">
      <a:dk1>
        <a:srgbClr val="4B4F54"/>
      </a:dk1>
      <a:lt1>
        <a:srgbClr val="FFFFFF"/>
      </a:lt1>
      <a:dk2>
        <a:srgbClr val="221C35"/>
      </a:dk2>
      <a:lt2>
        <a:srgbClr val="FFFFFF"/>
      </a:lt2>
      <a:accent1>
        <a:srgbClr val="FF671F"/>
      </a:accent1>
      <a:accent2>
        <a:srgbClr val="A7A8AA"/>
      </a:accent2>
      <a:accent3>
        <a:srgbClr val="00A9E0"/>
      </a:accent3>
      <a:accent4>
        <a:srgbClr val="E4002B"/>
      </a:accent4>
      <a:accent5>
        <a:srgbClr val="981D97"/>
      </a:accent5>
      <a:accent6>
        <a:srgbClr val="00B388"/>
      </a:accent6>
      <a:hlink>
        <a:srgbClr val="00594C"/>
      </a:hlink>
      <a:folHlink>
        <a:srgbClr val="981D97"/>
      </a:folHlink>
    </a:clrScheme>
    <a:fontScheme name="Michelman">
      <a:majorFont>
        <a:latin typeface="Netto Pro"/>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E45966B564064A89F4963D21189AD6" ma:contentTypeVersion="11" ma:contentTypeDescription="Create a new document." ma:contentTypeScope="" ma:versionID="f7fc0141e51324861a7eedd8f9b5ba30">
  <xsd:schema xmlns:xsd="http://www.w3.org/2001/XMLSchema" xmlns:xs="http://www.w3.org/2001/XMLSchema" xmlns:p="http://schemas.microsoft.com/office/2006/metadata/properties" xmlns:ns3="a035a4ae-dd3c-4341-af27-67fcd1559956" xmlns:ns4="831a6565-2949-460d-b827-60307fd64506" targetNamespace="http://schemas.microsoft.com/office/2006/metadata/properties" ma:root="true" ma:fieldsID="5146fa75936c0b991b693115fe8bed49" ns3:_="" ns4:_="">
    <xsd:import namespace="a035a4ae-dd3c-4341-af27-67fcd1559956"/>
    <xsd:import namespace="831a6565-2949-460d-b827-60307fd645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5a4ae-dd3c-4341-af27-67fcd15599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a6565-2949-460d-b827-60307fd645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A242D-9FB0-4C79-A969-28E255E1DDE7}">
  <ds:schemaRefs>
    <ds:schemaRef ds:uri="http://schemas.microsoft.com/sharepoint/v3/contenttype/forms"/>
  </ds:schemaRefs>
</ds:datastoreItem>
</file>

<file path=customXml/itemProps2.xml><?xml version="1.0" encoding="utf-8"?>
<ds:datastoreItem xmlns:ds="http://schemas.openxmlformats.org/officeDocument/2006/customXml" ds:itemID="{FB4AA2F4-C4C9-414C-AFD3-A16E21B85329}">
  <ds:schemaRefs>
    <ds:schemaRef ds:uri="http://purl.org/dc/terms/"/>
    <ds:schemaRef ds:uri="http://purl.org/dc/dcmitype/"/>
    <ds:schemaRef ds:uri="http://purl.org/dc/elements/1.1/"/>
    <ds:schemaRef ds:uri="http://schemas.microsoft.com/office/2006/documentManagement/types"/>
    <ds:schemaRef ds:uri="831a6565-2949-460d-b827-60307fd64506"/>
    <ds:schemaRef ds:uri="a035a4ae-dd3c-4341-af27-67fcd1559956"/>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9AF5D5-3D1A-4394-AE7F-6107AF6DA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5a4ae-dd3c-4341-af27-67fcd1559956"/>
    <ds:schemaRef ds:uri="831a6565-2949-460d-b827-60307fd64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19043</TotalTime>
  <Words>1348</Words>
  <Application>Microsoft Office PowerPoint</Application>
  <PresentationFormat>如螢幕大小 (16:9)</PresentationFormat>
  <Paragraphs>214</Paragraphs>
  <Slides>20</Slides>
  <Notes>3</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20</vt:i4>
      </vt:variant>
    </vt:vector>
  </HeadingPairs>
  <TitlesOfParts>
    <vt:vector size="34" baseType="lpstr">
      <vt:lpstr> Arial</vt:lpstr>
      <vt:lpstr>AvenirNext LT Pro Medium</vt:lpstr>
      <vt:lpstr>AvenirNext LT Pro Regular</vt:lpstr>
      <vt:lpstr>ＭＳ Ｐゴシック</vt:lpstr>
      <vt:lpstr>ＭＳ Ｐゴシック</vt:lpstr>
      <vt:lpstr>Netto Offc</vt:lpstr>
      <vt:lpstr>Netto Pro</vt:lpstr>
      <vt:lpstr>Netto Pro Light</vt:lpstr>
      <vt:lpstr>Arial</vt:lpstr>
      <vt:lpstr>Calibri</vt:lpstr>
      <vt:lpstr>Impact</vt:lpstr>
      <vt:lpstr>Wingdings</vt:lpstr>
      <vt:lpstr>Michelman-Theme</vt:lpstr>
      <vt:lpstr>Document</vt:lpstr>
      <vt:lpstr>Introduction to Michelman 麥可門公司介紹</vt:lpstr>
      <vt:lpstr>Our Locations 麥可門遍布全球</vt:lpstr>
      <vt:lpstr>PowerPoint 簡報</vt:lpstr>
      <vt:lpstr>Michelman Solutions for HP Indigo 適用於HP Indigo的麥可門解决方案</vt:lpstr>
      <vt:lpstr>Advantages of Michelman Solution 麥可門解决方案的優勢</vt:lpstr>
      <vt:lpstr>Before we start … keep in mind … 在我們開始之前，請記住……</vt:lpstr>
      <vt:lpstr>Why priming?  為什么做底塗？</vt:lpstr>
      <vt:lpstr>Defining Substrate Surface   定義基材表面</vt:lpstr>
      <vt:lpstr>Our « Super-Heroes » 明星產品</vt:lpstr>
      <vt:lpstr>And their friends… 其他產品</vt:lpstr>
      <vt:lpstr>PowerPoint 簡報</vt:lpstr>
      <vt:lpstr>In-Line Priming (ILP)</vt:lpstr>
      <vt:lpstr>3 key points when priming 底塗的3個要點</vt:lpstr>
      <vt:lpstr>Make it work …</vt:lpstr>
      <vt:lpstr>How to put down the right amount 如何進行適中塗佈</vt:lpstr>
      <vt:lpstr>Drying 烘乾</vt:lpstr>
      <vt:lpstr>Beverage飲料</vt:lpstr>
      <vt:lpstr>Flexible Packaging 軟包裝</vt:lpstr>
      <vt:lpstr>Personal Care個人護理用品</vt:lpstr>
      <vt:lpstr>Thank you! 謝謝！</vt:lpstr>
    </vt:vector>
  </TitlesOfParts>
  <Company>Michelman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Srivatsa</dc:creator>
  <cp:lastModifiedBy>PC2</cp:lastModifiedBy>
  <cp:revision>402</cp:revision>
  <cp:lastPrinted>2019-12-17T02:19:19Z</cp:lastPrinted>
  <dcterms:created xsi:type="dcterms:W3CDTF">2018-10-15T20:02:25Z</dcterms:created>
  <dcterms:modified xsi:type="dcterms:W3CDTF">2020-06-05T00:23:52Z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0x01010021E45966B564064A89F4963D21189AD6</vt:lpwstr>
  </property>
</Properties>
</file>